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018-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019-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020-1.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021-1.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1022-1.png"/><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1023-1.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1024-1.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025-1.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1026-1.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1027-1.png"/><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028-1.png"/><Relationship Id="rId2"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029-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030-1.png"/><Relationship Id="rId2"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031-1.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032-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14.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23.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slideLayout" Target="../slideLayouts/slideLayout27.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730103"/>
            <a:ext cx="7415927" cy="2004060"/>
          </a:xfrm>
          <a:prstGeom prst="rect">
            <a:avLst/>
          </a:prstGeom>
          <a:noFill/>
          <a:ln/>
        </p:spPr>
        <p:txBody>
          <a:bodyPr wrap="square" lIns="0" tIns="0" rIns="0" bIns="0" rtlCol="0" anchor="t"/>
          <a:lstStyle/>
          <a:p>
            <a:pPr indent="0" marL="0">
              <a:lnSpc>
                <a:spcPts val="7850"/>
              </a:lnSpc>
              <a:buNone/>
            </a:pPr>
            <a:r>
              <a:rPr lang="en-US" sz="6300" spc="-126" kern="0" dirty="0">
                <a:solidFill>
                  <a:srgbClr val="D73AD7"/>
                </a:solidFill>
                <a:latin typeface="Source Serif Pro" pitchFamily="34" charset="0"/>
                <a:ea typeface="Source Serif Pro" pitchFamily="34" charset="-122"/>
                <a:cs typeface="Source Serif Pro" pitchFamily="34" charset="-120"/>
              </a:rPr>
              <a:t>Employee Churn Analysis Project</a:t>
            </a:r>
            <a:endParaRPr lang="en-US" sz="6300" dirty="0"/>
          </a:p>
        </p:txBody>
      </p:sp>
      <p:sp>
        <p:nvSpPr>
          <p:cNvPr id="4" name="Text 1"/>
          <p:cNvSpPr/>
          <p:nvPr/>
        </p:nvSpPr>
        <p:spPr>
          <a:xfrm>
            <a:off x="6350437" y="5104448"/>
            <a:ext cx="74159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68693" y="464701"/>
            <a:ext cx="3976092" cy="497086"/>
          </a:xfrm>
          <a:prstGeom prst="rect">
            <a:avLst/>
          </a:prstGeom>
          <a:noFill/>
          <a:ln/>
        </p:spPr>
        <p:txBody>
          <a:bodyPr wrap="none" lIns="0" tIns="0" rIns="0" bIns="0" rtlCol="0" anchor="t"/>
          <a:lstStyle/>
          <a:p>
            <a:pPr indent="0" marL="0">
              <a:lnSpc>
                <a:spcPts val="3900"/>
              </a:lnSpc>
              <a:buNone/>
            </a:pPr>
            <a:r>
              <a:rPr lang="en-US" sz="3100" spc="-63" kern="0" dirty="0">
                <a:solidFill>
                  <a:srgbClr val="D73AD7"/>
                </a:solidFill>
                <a:latin typeface="Source Serif Pro" pitchFamily="34" charset="0"/>
                <a:ea typeface="Source Serif Pro" pitchFamily="34" charset="-122"/>
                <a:cs typeface="Source Serif Pro" pitchFamily="34" charset="-120"/>
              </a:rPr>
              <a:t>Project Steps</a:t>
            </a:r>
            <a:endParaRPr lang="en-US" sz="3100" dirty="0"/>
          </a:p>
        </p:txBody>
      </p:sp>
      <p:sp>
        <p:nvSpPr>
          <p:cNvPr id="3" name="Text 1"/>
          <p:cNvSpPr/>
          <p:nvPr/>
        </p:nvSpPr>
        <p:spPr>
          <a:xfrm>
            <a:off x="1238964" y="1299686"/>
            <a:ext cx="12422624" cy="270272"/>
          </a:xfrm>
          <a:prstGeom prst="rect">
            <a:avLst/>
          </a:prstGeom>
          <a:noFill/>
          <a:ln/>
        </p:spPr>
        <p:txBody>
          <a:bodyPr wrap="none" lIns="0" tIns="0" rIns="0" bIns="0" rtlCol="0" anchor="t"/>
          <a:lstStyle/>
          <a:p>
            <a:pPr algn="l" marL="342900" indent="-342900">
              <a:lnSpc>
                <a:spcPts val="2100"/>
              </a:lnSpc>
              <a:buSzPct val="100000"/>
              <a:buFont typeface="+mj-lt"/>
              <a:buAutoNum type="arabicPeriod" startAt="1"/>
            </a:pPr>
            <a:r>
              <a:rPr lang="en-US" sz="1300" b="1" spc="-27" kern="0" dirty="0">
                <a:solidFill>
                  <a:srgbClr val="272525"/>
                </a:solidFill>
                <a:latin typeface="Source Sans Pro" pitchFamily="34" charset="0"/>
                <a:ea typeface="Source Sans Pro" pitchFamily="34" charset="-122"/>
                <a:cs typeface="Source Sans Pro" pitchFamily="34" charset="-120"/>
              </a:rPr>
              <a:t>Exploratory Data Analysis (EDA):</a:t>
            </a:r>
            <a:endParaRPr lang="en-US" sz="1300" dirty="0"/>
          </a:p>
        </p:txBody>
      </p:sp>
      <p:sp>
        <p:nvSpPr>
          <p:cNvPr id="4" name="Text 2"/>
          <p:cNvSpPr/>
          <p:nvPr/>
        </p:nvSpPr>
        <p:spPr>
          <a:xfrm>
            <a:off x="1509355" y="1629013"/>
            <a:ext cx="12152233" cy="540544"/>
          </a:xfrm>
          <a:prstGeom prst="rect">
            <a:avLst/>
          </a:prstGeom>
          <a:noFill/>
          <a:ln/>
        </p:spPr>
        <p:txBody>
          <a:bodyPr wrap="squar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Perform data visualization and statistical analysis to explore differences between churning and non-churning employees based on factors like working hours, performance, and job satisfaction.</a:t>
            </a:r>
            <a:endParaRPr lang="en-US" sz="1300" dirty="0"/>
          </a:p>
        </p:txBody>
      </p:sp>
      <p:sp>
        <p:nvSpPr>
          <p:cNvPr id="5" name="Text 3"/>
          <p:cNvSpPr/>
          <p:nvPr/>
        </p:nvSpPr>
        <p:spPr>
          <a:xfrm>
            <a:off x="1509355" y="2228612"/>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Investigate relationships between variables and churn, such as the impact of salary levels on churn rates.</a:t>
            </a:r>
            <a:endParaRPr lang="en-US" sz="1300" dirty="0"/>
          </a:p>
        </p:txBody>
      </p:sp>
      <p:sp>
        <p:nvSpPr>
          <p:cNvPr id="6" name="Text 4"/>
          <p:cNvSpPr/>
          <p:nvPr/>
        </p:nvSpPr>
        <p:spPr>
          <a:xfrm>
            <a:off x="1509355" y="2557939"/>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Identify and handle outliers in the dataset.</a:t>
            </a:r>
            <a:endParaRPr lang="en-US" sz="1300" dirty="0"/>
          </a:p>
        </p:txBody>
      </p:sp>
      <p:sp>
        <p:nvSpPr>
          <p:cNvPr id="7" name="Text 5"/>
          <p:cNvSpPr/>
          <p:nvPr/>
        </p:nvSpPr>
        <p:spPr>
          <a:xfrm>
            <a:off x="1238964" y="2887266"/>
            <a:ext cx="12422624" cy="270272"/>
          </a:xfrm>
          <a:prstGeom prst="rect">
            <a:avLst/>
          </a:prstGeom>
          <a:noFill/>
          <a:ln/>
        </p:spPr>
        <p:txBody>
          <a:bodyPr wrap="none" lIns="0" tIns="0" rIns="0" bIns="0" rtlCol="0" anchor="t"/>
          <a:lstStyle/>
          <a:p>
            <a:pPr algn="l" marL="342900" indent="-342900">
              <a:lnSpc>
                <a:spcPts val="2100"/>
              </a:lnSpc>
              <a:buSzPct val="100000"/>
              <a:buFont typeface="+mj-lt"/>
              <a:buAutoNum type="arabicPeriod" startAt="2"/>
            </a:pPr>
            <a:r>
              <a:rPr lang="en-US" sz="1300" b="1" spc="-27" kern="0" dirty="0">
                <a:solidFill>
                  <a:srgbClr val="272525"/>
                </a:solidFill>
                <a:latin typeface="Source Sans Pro" pitchFamily="34" charset="0"/>
                <a:ea typeface="Source Sans Pro" pitchFamily="34" charset="-122"/>
                <a:cs typeface="Source Sans Pro" pitchFamily="34" charset="-120"/>
              </a:rPr>
              <a:t>Data Preparation:</a:t>
            </a:r>
            <a:endParaRPr lang="en-US" sz="1300" dirty="0"/>
          </a:p>
        </p:txBody>
      </p:sp>
      <p:sp>
        <p:nvSpPr>
          <p:cNvPr id="8" name="Text 6"/>
          <p:cNvSpPr/>
          <p:nvPr/>
        </p:nvSpPr>
        <p:spPr>
          <a:xfrm>
            <a:off x="1509355" y="3216592"/>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Convert categorical variables into numerical format using techniques like one-hot encoding and label encoding.</a:t>
            </a:r>
            <a:endParaRPr lang="en-US" sz="1300" dirty="0"/>
          </a:p>
        </p:txBody>
      </p:sp>
      <p:sp>
        <p:nvSpPr>
          <p:cNvPr id="9" name="Text 7"/>
          <p:cNvSpPr/>
          <p:nvPr/>
        </p:nvSpPr>
        <p:spPr>
          <a:xfrm>
            <a:off x="1509355" y="3545919"/>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Normalize or standardize data to ensure consistent scales for model training.</a:t>
            </a:r>
            <a:endParaRPr lang="en-US" sz="1300" dirty="0"/>
          </a:p>
        </p:txBody>
      </p:sp>
      <p:sp>
        <p:nvSpPr>
          <p:cNvPr id="10" name="Text 8"/>
          <p:cNvSpPr/>
          <p:nvPr/>
        </p:nvSpPr>
        <p:spPr>
          <a:xfrm>
            <a:off x="1238964" y="3875246"/>
            <a:ext cx="12422624" cy="270272"/>
          </a:xfrm>
          <a:prstGeom prst="rect">
            <a:avLst/>
          </a:prstGeom>
          <a:noFill/>
          <a:ln/>
        </p:spPr>
        <p:txBody>
          <a:bodyPr wrap="none" lIns="0" tIns="0" rIns="0" bIns="0" rtlCol="0" anchor="t"/>
          <a:lstStyle/>
          <a:p>
            <a:pPr algn="l" marL="342900" indent="-342900">
              <a:lnSpc>
                <a:spcPts val="2100"/>
              </a:lnSpc>
              <a:buSzPct val="100000"/>
              <a:buFont typeface="+mj-lt"/>
              <a:buAutoNum type="arabicPeriod" startAt="3"/>
            </a:pPr>
            <a:r>
              <a:rPr lang="en-US" sz="1300" b="1" spc="-27" kern="0" dirty="0">
                <a:solidFill>
                  <a:srgbClr val="272525"/>
                </a:solidFill>
                <a:latin typeface="Source Sans Pro" pitchFamily="34" charset="0"/>
                <a:ea typeface="Source Sans Pro" pitchFamily="34" charset="-122"/>
                <a:cs typeface="Source Sans Pro" pitchFamily="34" charset="-120"/>
              </a:rPr>
              <a:t>Model Selection and Training:</a:t>
            </a:r>
            <a:endParaRPr lang="en-US" sz="1300" dirty="0"/>
          </a:p>
        </p:txBody>
      </p:sp>
      <p:sp>
        <p:nvSpPr>
          <p:cNvPr id="11" name="Text 9"/>
          <p:cNvSpPr/>
          <p:nvPr/>
        </p:nvSpPr>
        <p:spPr>
          <a:xfrm>
            <a:off x="1509355" y="4204573"/>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Train multiple machine learning and deep learning models using various algorithms.</a:t>
            </a:r>
            <a:endParaRPr lang="en-US" sz="1300" dirty="0"/>
          </a:p>
        </p:txBody>
      </p:sp>
      <p:sp>
        <p:nvSpPr>
          <p:cNvPr id="12" name="Text 10"/>
          <p:cNvSpPr/>
          <p:nvPr/>
        </p:nvSpPr>
        <p:spPr>
          <a:xfrm>
            <a:off x="1509355" y="4533900"/>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Fine-tune model parameters to improve performance.</a:t>
            </a:r>
            <a:endParaRPr lang="en-US" sz="1300" dirty="0"/>
          </a:p>
        </p:txBody>
      </p:sp>
      <p:sp>
        <p:nvSpPr>
          <p:cNvPr id="13" name="Text 11"/>
          <p:cNvSpPr/>
          <p:nvPr/>
        </p:nvSpPr>
        <p:spPr>
          <a:xfrm>
            <a:off x="1238964" y="4863227"/>
            <a:ext cx="12422624" cy="270272"/>
          </a:xfrm>
          <a:prstGeom prst="rect">
            <a:avLst/>
          </a:prstGeom>
          <a:noFill/>
          <a:ln/>
        </p:spPr>
        <p:txBody>
          <a:bodyPr wrap="none" lIns="0" tIns="0" rIns="0" bIns="0" rtlCol="0" anchor="t"/>
          <a:lstStyle/>
          <a:p>
            <a:pPr algn="l" marL="342900" indent="-342900">
              <a:lnSpc>
                <a:spcPts val="2100"/>
              </a:lnSpc>
              <a:buSzPct val="100000"/>
              <a:buFont typeface="+mj-lt"/>
              <a:buAutoNum type="arabicPeriod" startAt="4"/>
            </a:pPr>
            <a:r>
              <a:rPr lang="en-US" sz="1300" b="1" spc="-27" kern="0" dirty="0">
                <a:solidFill>
                  <a:srgbClr val="272525"/>
                </a:solidFill>
                <a:latin typeface="Source Sans Pro" pitchFamily="34" charset="0"/>
                <a:ea typeface="Source Sans Pro" pitchFamily="34" charset="-122"/>
                <a:cs typeface="Source Sans Pro" pitchFamily="34" charset="-120"/>
              </a:rPr>
              <a:t>Model Evaluation:</a:t>
            </a:r>
            <a:endParaRPr lang="en-US" sz="1300" dirty="0"/>
          </a:p>
        </p:txBody>
      </p:sp>
      <p:sp>
        <p:nvSpPr>
          <p:cNvPr id="14" name="Text 12"/>
          <p:cNvSpPr/>
          <p:nvPr/>
        </p:nvSpPr>
        <p:spPr>
          <a:xfrm>
            <a:off x="1509355" y="5192554"/>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Calculate performance metrics such as F1-Score, Precision, Recall, AUC, and accuracy to assess model performance.</a:t>
            </a:r>
            <a:endParaRPr lang="en-US" sz="1300" dirty="0"/>
          </a:p>
        </p:txBody>
      </p:sp>
      <p:sp>
        <p:nvSpPr>
          <p:cNvPr id="15" name="Text 13"/>
          <p:cNvSpPr/>
          <p:nvPr/>
        </p:nvSpPr>
        <p:spPr>
          <a:xfrm>
            <a:off x="1509355" y="5521881"/>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Validate the model by evaluating it on both training and testing datasets.</a:t>
            </a:r>
            <a:endParaRPr lang="en-US" sz="1300" dirty="0"/>
          </a:p>
        </p:txBody>
      </p:sp>
      <p:sp>
        <p:nvSpPr>
          <p:cNvPr id="16" name="Text 14"/>
          <p:cNvSpPr/>
          <p:nvPr/>
        </p:nvSpPr>
        <p:spPr>
          <a:xfrm>
            <a:off x="1238964" y="5851208"/>
            <a:ext cx="12422624" cy="270272"/>
          </a:xfrm>
          <a:prstGeom prst="rect">
            <a:avLst/>
          </a:prstGeom>
          <a:noFill/>
          <a:ln/>
        </p:spPr>
        <p:txBody>
          <a:bodyPr wrap="none" lIns="0" tIns="0" rIns="0" bIns="0" rtlCol="0" anchor="t"/>
          <a:lstStyle/>
          <a:p>
            <a:pPr algn="l" marL="342900" indent="-342900">
              <a:lnSpc>
                <a:spcPts val="2100"/>
              </a:lnSpc>
              <a:buSzPct val="100000"/>
              <a:buFont typeface="+mj-lt"/>
              <a:buAutoNum type="arabicPeriod" startAt="5"/>
            </a:pPr>
            <a:r>
              <a:rPr lang="en-US" sz="1300" b="1" spc="-27" kern="0" dirty="0">
                <a:solidFill>
                  <a:srgbClr val="272525"/>
                </a:solidFill>
                <a:latin typeface="Source Sans Pro" pitchFamily="34" charset="0"/>
                <a:ea typeface="Source Sans Pro" pitchFamily="34" charset="-122"/>
                <a:cs typeface="Source Sans Pro" pitchFamily="34" charset="-120"/>
              </a:rPr>
              <a:t>Interpretation of Results:</a:t>
            </a:r>
            <a:endParaRPr lang="en-US" sz="1300" dirty="0"/>
          </a:p>
        </p:txBody>
      </p:sp>
      <p:sp>
        <p:nvSpPr>
          <p:cNvPr id="17" name="Text 15"/>
          <p:cNvSpPr/>
          <p:nvPr/>
        </p:nvSpPr>
        <p:spPr>
          <a:xfrm>
            <a:off x="1509355" y="6180534"/>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Compare the results of different models and select the best-performing one.</a:t>
            </a:r>
            <a:endParaRPr lang="en-US" sz="1300" dirty="0"/>
          </a:p>
        </p:txBody>
      </p:sp>
      <p:sp>
        <p:nvSpPr>
          <p:cNvPr id="18" name="Text 16"/>
          <p:cNvSpPr/>
          <p:nvPr/>
        </p:nvSpPr>
        <p:spPr>
          <a:xfrm>
            <a:off x="1509355" y="6509861"/>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Save the final model and generate predictions based on it.</a:t>
            </a:r>
            <a:endParaRPr lang="en-US" sz="1300" dirty="0"/>
          </a:p>
        </p:txBody>
      </p:sp>
      <p:sp>
        <p:nvSpPr>
          <p:cNvPr id="19" name="Text 17"/>
          <p:cNvSpPr/>
          <p:nvPr/>
        </p:nvSpPr>
        <p:spPr>
          <a:xfrm>
            <a:off x="1238964" y="6839188"/>
            <a:ext cx="12422624" cy="270272"/>
          </a:xfrm>
          <a:prstGeom prst="rect">
            <a:avLst/>
          </a:prstGeom>
          <a:noFill/>
          <a:ln/>
        </p:spPr>
        <p:txBody>
          <a:bodyPr wrap="none" lIns="0" tIns="0" rIns="0" bIns="0" rtlCol="0" anchor="t"/>
          <a:lstStyle/>
          <a:p>
            <a:pPr algn="l" marL="342900" indent="-342900">
              <a:lnSpc>
                <a:spcPts val="2100"/>
              </a:lnSpc>
              <a:buSzPct val="100000"/>
              <a:buFont typeface="+mj-lt"/>
              <a:buAutoNum type="arabicPeriod" startAt="6"/>
            </a:pPr>
            <a:r>
              <a:rPr lang="en-US" sz="1300" b="1" spc="-27" kern="0" dirty="0">
                <a:solidFill>
                  <a:srgbClr val="272525"/>
                </a:solidFill>
                <a:latin typeface="Source Sans Pro" pitchFamily="34" charset="0"/>
                <a:ea typeface="Source Sans Pro" pitchFamily="34" charset="-122"/>
                <a:cs typeface="Source Sans Pro" pitchFamily="34" charset="-120"/>
              </a:rPr>
              <a:t>Model Deployment and Presentation:</a:t>
            </a:r>
            <a:endParaRPr lang="en-US" sz="1300" dirty="0"/>
          </a:p>
        </p:txBody>
      </p:sp>
      <p:sp>
        <p:nvSpPr>
          <p:cNvPr id="20" name="Text 18"/>
          <p:cNvSpPr/>
          <p:nvPr/>
        </p:nvSpPr>
        <p:spPr>
          <a:xfrm>
            <a:off x="1509355" y="7168515"/>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Deploy the trained model to a production environment using tools like Streamlit, enabling users to input data and receive real-time predictions.</a:t>
            </a:r>
            <a:endParaRPr lang="en-US" sz="1300" dirty="0"/>
          </a:p>
        </p:txBody>
      </p:sp>
      <p:sp>
        <p:nvSpPr>
          <p:cNvPr id="21" name="Text 19"/>
          <p:cNvSpPr/>
          <p:nvPr/>
        </p:nvSpPr>
        <p:spPr>
          <a:xfrm>
            <a:off x="1509355" y="7497842"/>
            <a:ext cx="12152233" cy="270272"/>
          </a:xfrm>
          <a:prstGeom prst="rect">
            <a:avLst/>
          </a:prstGeom>
          <a:noFill/>
          <a:ln/>
        </p:spPr>
        <p:txBody>
          <a:bodyPr wrap="none" lIns="0" tIns="0" rIns="0" bIns="0" rtlCol="0" anchor="t"/>
          <a:lstStyle/>
          <a:p>
            <a:pPr algn="l" lvl="1" marL="685800" indent="-342900">
              <a:lnSpc>
                <a:spcPts val="2100"/>
              </a:lnSpc>
              <a:buSzPct val="100000"/>
              <a:buChar char="•"/>
            </a:pPr>
            <a:r>
              <a:rPr lang="en-US" sz="1300" spc="-27" kern="0" dirty="0">
                <a:solidFill>
                  <a:srgbClr val="272525"/>
                </a:solidFill>
                <a:latin typeface="Source Sans Pro" pitchFamily="34" charset="0"/>
                <a:ea typeface="Source Sans Pro" pitchFamily="34" charset="-122"/>
                <a:cs typeface="Source Sans Pro" pitchFamily="34" charset="-120"/>
              </a:rPr>
              <a:t>Present the model's results using visualizations, performance metrics, and insights to demonstrate its business value and impact on decision-making.</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68693" y="495538"/>
            <a:ext cx="4276368" cy="529947"/>
          </a:xfrm>
          <a:prstGeom prst="rect">
            <a:avLst/>
          </a:prstGeom>
          <a:noFill/>
          <a:ln/>
        </p:spPr>
        <p:txBody>
          <a:bodyPr wrap="none" lIns="0" tIns="0" rIns="0" bIns="0" rtlCol="0" anchor="t"/>
          <a:lstStyle/>
          <a:p>
            <a:pPr indent="0" marL="0">
              <a:lnSpc>
                <a:spcPts val="4150"/>
              </a:lnSpc>
              <a:buNone/>
            </a:pPr>
            <a:r>
              <a:rPr lang="en-US" sz="3300" spc="-67" kern="0" dirty="0">
                <a:solidFill>
                  <a:srgbClr val="D73AD7"/>
                </a:solidFill>
                <a:latin typeface="Source Serif Pro" pitchFamily="34" charset="0"/>
                <a:ea typeface="Source Serif Pro" pitchFamily="34" charset="-122"/>
                <a:cs typeface="Source Serif Pro" pitchFamily="34" charset="-120"/>
              </a:rPr>
              <a:t>Tools and Technologies</a:t>
            </a:r>
            <a:endParaRPr lang="en-US" sz="3300" dirty="0"/>
          </a:p>
        </p:txBody>
      </p:sp>
      <p:pic>
        <p:nvPicPr>
          <p:cNvPr id="3" name="Image 0" descr="preencoded.png">    </p:cNvPr>
          <p:cNvPicPr>
            <a:picLocks noChangeAspect="1"/>
          </p:cNvPicPr>
          <p:nvPr/>
        </p:nvPicPr>
        <p:blipFill>
          <a:blip r:embed="rId1"/>
          <a:stretch>
            <a:fillRect/>
          </a:stretch>
        </p:blipFill>
        <p:spPr>
          <a:xfrm>
            <a:off x="968693" y="1295757"/>
            <a:ext cx="450413" cy="450413"/>
          </a:xfrm>
          <a:prstGeom prst="rect">
            <a:avLst/>
          </a:prstGeom>
        </p:spPr>
      </p:pic>
      <p:sp>
        <p:nvSpPr>
          <p:cNvPr id="4" name="Text 1"/>
          <p:cNvSpPr/>
          <p:nvPr/>
        </p:nvSpPr>
        <p:spPr>
          <a:xfrm>
            <a:off x="968693" y="1926312"/>
            <a:ext cx="2120027" cy="265033"/>
          </a:xfrm>
          <a:prstGeom prst="rect">
            <a:avLst/>
          </a:prstGeom>
          <a:noFill/>
          <a:ln/>
        </p:spPr>
        <p:txBody>
          <a:bodyPr wrap="none" lIns="0" tIns="0" rIns="0" bIns="0" rtlCol="0" anchor="t"/>
          <a:lstStyle/>
          <a:p>
            <a:pPr algn="l" indent="0" marL="0">
              <a:lnSpc>
                <a:spcPts val="2050"/>
              </a:lnSpc>
              <a:buNone/>
            </a:pPr>
            <a:r>
              <a:rPr lang="en-US" sz="1650" spc="-33" kern="0" dirty="0">
                <a:solidFill>
                  <a:srgbClr val="272525"/>
                </a:solidFill>
                <a:latin typeface="Source Serif Pro" pitchFamily="34" charset="0"/>
                <a:ea typeface="Source Serif Pro" pitchFamily="34" charset="-122"/>
                <a:cs typeface="Source Serif Pro" pitchFamily="34" charset="-120"/>
              </a:rPr>
              <a:t>Python</a:t>
            </a:r>
            <a:endParaRPr lang="en-US" sz="1650" dirty="0"/>
          </a:p>
        </p:txBody>
      </p:sp>
      <p:sp>
        <p:nvSpPr>
          <p:cNvPr id="5" name="Text 2"/>
          <p:cNvSpPr/>
          <p:nvPr/>
        </p:nvSpPr>
        <p:spPr>
          <a:xfrm>
            <a:off x="968693" y="2299454"/>
            <a:ext cx="6211253" cy="288369"/>
          </a:xfrm>
          <a:prstGeom prst="rect">
            <a:avLst/>
          </a:prstGeom>
          <a:noFill/>
          <a:ln/>
        </p:spPr>
        <p:txBody>
          <a:bodyPr wrap="none" lIns="0" tIns="0" rIns="0" bIns="0" rtlCol="0" anchor="t"/>
          <a:lstStyle/>
          <a:p>
            <a:pPr algn="l" indent="0" marL="0">
              <a:lnSpc>
                <a:spcPts val="2250"/>
              </a:lnSpc>
              <a:buNone/>
            </a:pPr>
            <a:r>
              <a:rPr lang="en-US" sz="1400" spc="-28" kern="0" dirty="0">
                <a:solidFill>
                  <a:srgbClr val="272525"/>
                </a:solidFill>
                <a:latin typeface="Source Sans Pro" pitchFamily="34" charset="0"/>
                <a:ea typeface="Source Sans Pro" pitchFamily="34" charset="-122"/>
                <a:cs typeface="Source Sans Pro" pitchFamily="34" charset="-120"/>
              </a:rPr>
              <a:t>Main programming language for analysis and modeling.</a:t>
            </a:r>
            <a:endParaRPr lang="en-US" sz="1400" dirty="0"/>
          </a:p>
        </p:txBody>
      </p:sp>
      <p:pic>
        <p:nvPicPr>
          <p:cNvPr id="6" name="Image 1" descr="preencoded.png">    </p:cNvPr>
          <p:cNvPicPr>
            <a:picLocks noChangeAspect="1"/>
          </p:cNvPicPr>
          <p:nvPr/>
        </p:nvPicPr>
        <p:blipFill>
          <a:blip r:embed="rId2"/>
          <a:stretch>
            <a:fillRect/>
          </a:stretch>
        </p:blipFill>
        <p:spPr>
          <a:xfrm>
            <a:off x="7450217" y="1295757"/>
            <a:ext cx="450413" cy="450413"/>
          </a:xfrm>
          <a:prstGeom prst="rect">
            <a:avLst/>
          </a:prstGeom>
        </p:spPr>
      </p:pic>
      <p:sp>
        <p:nvSpPr>
          <p:cNvPr id="7" name="Text 3"/>
          <p:cNvSpPr/>
          <p:nvPr/>
        </p:nvSpPr>
        <p:spPr>
          <a:xfrm>
            <a:off x="7450217" y="1926312"/>
            <a:ext cx="2120027" cy="265033"/>
          </a:xfrm>
          <a:prstGeom prst="rect">
            <a:avLst/>
          </a:prstGeom>
          <a:noFill/>
          <a:ln/>
        </p:spPr>
        <p:txBody>
          <a:bodyPr wrap="none" lIns="0" tIns="0" rIns="0" bIns="0" rtlCol="0" anchor="t"/>
          <a:lstStyle/>
          <a:p>
            <a:pPr algn="l" indent="0" marL="0">
              <a:lnSpc>
                <a:spcPts val="2050"/>
              </a:lnSpc>
              <a:buNone/>
            </a:pPr>
            <a:r>
              <a:rPr lang="en-US" sz="1650" spc="-33" kern="0" dirty="0">
                <a:solidFill>
                  <a:srgbClr val="272525"/>
                </a:solidFill>
                <a:latin typeface="Source Serif Pro" pitchFamily="34" charset="0"/>
                <a:ea typeface="Source Serif Pro" pitchFamily="34" charset="-122"/>
                <a:cs typeface="Source Serif Pro" pitchFamily="34" charset="-120"/>
              </a:rPr>
              <a:t>Scikit-learn</a:t>
            </a:r>
            <a:endParaRPr lang="en-US" sz="1650" dirty="0"/>
          </a:p>
        </p:txBody>
      </p:sp>
      <p:sp>
        <p:nvSpPr>
          <p:cNvPr id="8" name="Text 4"/>
          <p:cNvSpPr/>
          <p:nvPr/>
        </p:nvSpPr>
        <p:spPr>
          <a:xfrm>
            <a:off x="7450217" y="2299454"/>
            <a:ext cx="6211372" cy="288369"/>
          </a:xfrm>
          <a:prstGeom prst="rect">
            <a:avLst/>
          </a:prstGeom>
          <a:noFill/>
          <a:ln/>
        </p:spPr>
        <p:txBody>
          <a:bodyPr wrap="none" lIns="0" tIns="0" rIns="0" bIns="0" rtlCol="0" anchor="t"/>
          <a:lstStyle/>
          <a:p>
            <a:pPr algn="l" indent="0" marL="0">
              <a:lnSpc>
                <a:spcPts val="2250"/>
              </a:lnSpc>
              <a:buNone/>
            </a:pPr>
            <a:r>
              <a:rPr lang="en-US" sz="1400" spc="-28" kern="0" dirty="0">
                <a:solidFill>
                  <a:srgbClr val="272525"/>
                </a:solidFill>
                <a:latin typeface="Source Sans Pro" pitchFamily="34" charset="0"/>
                <a:ea typeface="Source Sans Pro" pitchFamily="34" charset="-122"/>
                <a:cs typeface="Source Sans Pro" pitchFamily="34" charset="-120"/>
              </a:rPr>
              <a:t>Machine learning library for modeling.</a:t>
            </a:r>
            <a:endParaRPr lang="en-US" sz="1400" dirty="0"/>
          </a:p>
        </p:txBody>
      </p:sp>
      <p:pic>
        <p:nvPicPr>
          <p:cNvPr id="9" name="Image 2" descr="preencoded.png">    </p:cNvPr>
          <p:cNvPicPr>
            <a:picLocks noChangeAspect="1"/>
          </p:cNvPicPr>
          <p:nvPr/>
        </p:nvPicPr>
        <p:blipFill>
          <a:blip r:embed="rId3"/>
          <a:stretch>
            <a:fillRect/>
          </a:stretch>
        </p:blipFill>
        <p:spPr>
          <a:xfrm>
            <a:off x="968693" y="3128367"/>
            <a:ext cx="450413" cy="450413"/>
          </a:xfrm>
          <a:prstGeom prst="rect">
            <a:avLst/>
          </a:prstGeom>
        </p:spPr>
      </p:pic>
      <p:sp>
        <p:nvSpPr>
          <p:cNvPr id="10" name="Text 5"/>
          <p:cNvSpPr/>
          <p:nvPr/>
        </p:nvSpPr>
        <p:spPr>
          <a:xfrm>
            <a:off x="968693" y="3758922"/>
            <a:ext cx="2120027" cy="265033"/>
          </a:xfrm>
          <a:prstGeom prst="rect">
            <a:avLst/>
          </a:prstGeom>
          <a:noFill/>
          <a:ln/>
        </p:spPr>
        <p:txBody>
          <a:bodyPr wrap="none" lIns="0" tIns="0" rIns="0" bIns="0" rtlCol="0" anchor="t"/>
          <a:lstStyle/>
          <a:p>
            <a:pPr algn="l" indent="0" marL="0">
              <a:lnSpc>
                <a:spcPts val="2050"/>
              </a:lnSpc>
              <a:buNone/>
            </a:pPr>
            <a:r>
              <a:rPr lang="en-US" sz="1650" spc="-33" kern="0" dirty="0">
                <a:solidFill>
                  <a:srgbClr val="272525"/>
                </a:solidFill>
                <a:latin typeface="Source Serif Pro" pitchFamily="34" charset="0"/>
                <a:ea typeface="Source Serif Pro" pitchFamily="34" charset="-122"/>
                <a:cs typeface="Source Serif Pro" pitchFamily="34" charset="-120"/>
              </a:rPr>
              <a:t>TensorFlow/Keras</a:t>
            </a:r>
            <a:endParaRPr lang="en-US" sz="1650" dirty="0"/>
          </a:p>
        </p:txBody>
      </p:sp>
      <p:sp>
        <p:nvSpPr>
          <p:cNvPr id="11" name="Text 6"/>
          <p:cNvSpPr/>
          <p:nvPr/>
        </p:nvSpPr>
        <p:spPr>
          <a:xfrm>
            <a:off x="968693" y="4132064"/>
            <a:ext cx="6211253" cy="288369"/>
          </a:xfrm>
          <a:prstGeom prst="rect">
            <a:avLst/>
          </a:prstGeom>
          <a:noFill/>
          <a:ln/>
        </p:spPr>
        <p:txBody>
          <a:bodyPr wrap="none" lIns="0" tIns="0" rIns="0" bIns="0" rtlCol="0" anchor="t"/>
          <a:lstStyle/>
          <a:p>
            <a:pPr algn="l" indent="0" marL="0">
              <a:lnSpc>
                <a:spcPts val="2250"/>
              </a:lnSpc>
              <a:buNone/>
            </a:pPr>
            <a:r>
              <a:rPr lang="en-US" sz="1400" spc="-28" kern="0" dirty="0">
                <a:solidFill>
                  <a:srgbClr val="272525"/>
                </a:solidFill>
                <a:latin typeface="Source Sans Pro" pitchFamily="34" charset="0"/>
                <a:ea typeface="Source Sans Pro" pitchFamily="34" charset="-122"/>
                <a:cs typeface="Source Sans Pro" pitchFamily="34" charset="-120"/>
              </a:rPr>
              <a:t>Deep learning applications.</a:t>
            </a:r>
            <a:endParaRPr lang="en-US" sz="1400" dirty="0"/>
          </a:p>
        </p:txBody>
      </p:sp>
      <p:pic>
        <p:nvPicPr>
          <p:cNvPr id="12" name="Image 3" descr="preencoded.png">    </p:cNvPr>
          <p:cNvPicPr>
            <a:picLocks noChangeAspect="1"/>
          </p:cNvPicPr>
          <p:nvPr/>
        </p:nvPicPr>
        <p:blipFill>
          <a:blip r:embed="rId4"/>
          <a:stretch>
            <a:fillRect/>
          </a:stretch>
        </p:blipFill>
        <p:spPr>
          <a:xfrm>
            <a:off x="7450217" y="3128367"/>
            <a:ext cx="450413" cy="450413"/>
          </a:xfrm>
          <a:prstGeom prst="rect">
            <a:avLst/>
          </a:prstGeom>
        </p:spPr>
      </p:pic>
      <p:sp>
        <p:nvSpPr>
          <p:cNvPr id="13" name="Text 7"/>
          <p:cNvSpPr/>
          <p:nvPr/>
        </p:nvSpPr>
        <p:spPr>
          <a:xfrm>
            <a:off x="7450217" y="3758922"/>
            <a:ext cx="2120027" cy="265033"/>
          </a:xfrm>
          <a:prstGeom prst="rect">
            <a:avLst/>
          </a:prstGeom>
          <a:noFill/>
          <a:ln/>
        </p:spPr>
        <p:txBody>
          <a:bodyPr wrap="none" lIns="0" tIns="0" rIns="0" bIns="0" rtlCol="0" anchor="t"/>
          <a:lstStyle/>
          <a:p>
            <a:pPr algn="l" indent="0" marL="0">
              <a:lnSpc>
                <a:spcPts val="2050"/>
              </a:lnSpc>
              <a:buNone/>
            </a:pPr>
            <a:r>
              <a:rPr lang="en-US" sz="1650" spc="-33" kern="0" dirty="0">
                <a:solidFill>
                  <a:srgbClr val="272525"/>
                </a:solidFill>
                <a:latin typeface="Source Serif Pro" pitchFamily="34" charset="0"/>
                <a:ea typeface="Source Serif Pro" pitchFamily="34" charset="-122"/>
                <a:cs typeface="Source Serif Pro" pitchFamily="34" charset="-120"/>
              </a:rPr>
              <a:t>Streamlit</a:t>
            </a:r>
            <a:endParaRPr lang="en-US" sz="1650" dirty="0"/>
          </a:p>
        </p:txBody>
      </p:sp>
      <p:sp>
        <p:nvSpPr>
          <p:cNvPr id="14" name="Text 8"/>
          <p:cNvSpPr/>
          <p:nvPr/>
        </p:nvSpPr>
        <p:spPr>
          <a:xfrm>
            <a:off x="7738467" y="4132064"/>
            <a:ext cx="5923121" cy="288369"/>
          </a:xfrm>
          <a:prstGeom prst="rect">
            <a:avLst/>
          </a:prstGeom>
          <a:noFill/>
          <a:ln/>
        </p:spPr>
        <p:txBody>
          <a:bodyPr wrap="none" lIns="0" tIns="0" rIns="0" bIns="0" rtlCol="0" anchor="t"/>
          <a:lstStyle/>
          <a:p>
            <a:pPr algn="l" marL="342900" indent="-342900">
              <a:lnSpc>
                <a:spcPts val="2250"/>
              </a:lnSpc>
              <a:buSzPct val="100000"/>
              <a:buChar char="•"/>
            </a:pPr>
            <a:r>
              <a:rPr lang="en-US" sz="1400" spc="-28" kern="0" dirty="0">
                <a:solidFill>
                  <a:srgbClr val="272525"/>
                </a:solidFill>
                <a:latin typeface="Source Sans Pro" pitchFamily="34" charset="0"/>
                <a:ea typeface="Source Sans Pro" pitchFamily="34" charset="-122"/>
                <a:cs typeface="Source Sans Pro" pitchFamily="34" charset="-120"/>
              </a:rPr>
              <a:t> interactive web applications</a:t>
            </a:r>
            <a:endParaRPr lang="en-US" sz="1400" dirty="0"/>
          </a:p>
        </p:txBody>
      </p:sp>
      <p:sp>
        <p:nvSpPr>
          <p:cNvPr id="15" name="Text 9"/>
          <p:cNvSpPr/>
          <p:nvPr/>
        </p:nvSpPr>
        <p:spPr>
          <a:xfrm>
            <a:off x="1256943" y="4623078"/>
            <a:ext cx="12404646" cy="865108"/>
          </a:xfrm>
          <a:prstGeom prst="rect">
            <a:avLst/>
          </a:prstGeom>
          <a:noFill/>
          <a:ln/>
        </p:spPr>
        <p:txBody>
          <a:bodyPr wrap="square" lIns="0" tIns="0" rIns="0" bIns="0" rtlCol="0" anchor="t"/>
          <a:lstStyle/>
          <a:p>
            <a:pPr algn="l" marL="342900" indent="-342900">
              <a:lnSpc>
                <a:spcPts val="2250"/>
              </a:lnSpc>
              <a:buSzPct val="100000"/>
              <a:buChar char="•"/>
            </a:pPr>
            <a:r>
              <a:rPr lang="en-US" sz="1400" b="1" spc="-28" kern="0" dirty="0">
                <a:solidFill>
                  <a:srgbClr val="272525"/>
                </a:solidFill>
                <a:latin typeface="Source Sans Pro" pitchFamily="34" charset="0"/>
                <a:ea typeface="Source Sans Pro" pitchFamily="34" charset="-122"/>
                <a:cs typeface="Source Sans Pro" pitchFamily="34" charset="-120"/>
              </a:rPr>
              <a:t>Scikit-Learn</a:t>
            </a:r>
            <a:pPr algn="l" indent="0" marL="0">
              <a:lnSpc>
                <a:spcPts val="2250"/>
              </a:lnSpc>
              <a:buNone/>
            </a:pPr>
            <a:r>
              <a:rPr lang="en-US" sz="1400" spc="-28" kern="0" dirty="0">
                <a:solidFill>
                  <a:srgbClr val="272525"/>
                </a:solidFill>
                <a:latin typeface="Source Sans Pro" pitchFamily="34" charset="0"/>
                <a:ea typeface="Source Sans Pro" pitchFamily="34" charset="-122"/>
                <a:cs typeface="Source Sans Pro" pitchFamily="34" charset="-120"/>
              </a:rPr>
              <a:t>: A popular machine learning library in Python, offering a wide range of algorithms for supervised and unsupervised learning. It includes tools for data preprocessing, model training, validation, and evaluation. Scikit-Learn is known for its ease of use and includes models such as logistic regression, KNN, Random Forest, and XGBoost.</a:t>
            </a:r>
            <a:endParaRPr lang="en-US" sz="1400" dirty="0"/>
          </a:p>
        </p:txBody>
      </p:sp>
      <p:sp>
        <p:nvSpPr>
          <p:cNvPr id="16" name="Text 10"/>
          <p:cNvSpPr/>
          <p:nvPr/>
        </p:nvSpPr>
        <p:spPr>
          <a:xfrm>
            <a:off x="1545312" y="5551170"/>
            <a:ext cx="12116276" cy="288369"/>
          </a:xfrm>
          <a:prstGeom prst="rect">
            <a:avLst/>
          </a:prstGeom>
          <a:noFill/>
          <a:ln/>
        </p:spPr>
        <p:txBody>
          <a:bodyPr wrap="none" lIns="0" tIns="0" rIns="0" bIns="0" rtlCol="0" anchor="t"/>
          <a:lstStyle/>
          <a:p>
            <a:pPr algn="l" lvl="1" marL="685800" indent="-342900">
              <a:lnSpc>
                <a:spcPts val="2250"/>
              </a:lnSpc>
              <a:buSzPct val="100000"/>
              <a:buChar char="•"/>
            </a:pPr>
            <a:r>
              <a:rPr lang="en-US" sz="1400" b="1" spc="-28" kern="0" dirty="0">
                <a:solidFill>
                  <a:srgbClr val="272525"/>
                </a:solidFill>
                <a:latin typeface="Source Sans Pro" pitchFamily="34" charset="0"/>
                <a:ea typeface="Source Sans Pro" pitchFamily="34" charset="-122"/>
                <a:cs typeface="Source Sans Pro" pitchFamily="34" charset="-120"/>
              </a:rPr>
              <a:t>Key Features</a:t>
            </a:r>
            <a:pPr algn="l" lvl="1" indent="0" marL="0">
              <a:lnSpc>
                <a:spcPts val="2250"/>
              </a:lnSpc>
              <a:buNone/>
            </a:pPr>
            <a:r>
              <a:rPr lang="en-US" sz="1400" spc="-28" kern="0" dirty="0">
                <a:solidFill>
                  <a:srgbClr val="272525"/>
                </a:solidFill>
                <a:latin typeface="Source Sans Pro" pitchFamily="34" charset="0"/>
                <a:ea typeface="Source Sans Pro" pitchFamily="34" charset="-122"/>
                <a:cs typeface="Source Sans Pro" pitchFamily="34" charset="-120"/>
              </a:rPr>
              <a:t>:</a:t>
            </a:r>
            <a:endParaRPr lang="en-US" sz="1400" dirty="0"/>
          </a:p>
        </p:txBody>
      </p:sp>
      <p:sp>
        <p:nvSpPr>
          <p:cNvPr id="17" name="Text 11"/>
          <p:cNvSpPr/>
          <p:nvPr/>
        </p:nvSpPr>
        <p:spPr>
          <a:xfrm>
            <a:off x="1833563" y="5902523"/>
            <a:ext cx="11828026" cy="288369"/>
          </a:xfrm>
          <a:prstGeom prst="rect">
            <a:avLst/>
          </a:prstGeom>
          <a:noFill/>
          <a:ln/>
        </p:spPr>
        <p:txBody>
          <a:bodyPr wrap="none" lIns="0" tIns="0" rIns="0" bIns="0" rtlCol="0" anchor="t"/>
          <a:lstStyle/>
          <a:p>
            <a:pPr algn="l" lvl="2" marL="1028700" indent="-342900">
              <a:lnSpc>
                <a:spcPts val="2250"/>
              </a:lnSpc>
              <a:buSzPct val="100000"/>
              <a:buChar char="•"/>
            </a:pPr>
            <a:r>
              <a:rPr lang="en-US" sz="1400" spc="-28" kern="0" dirty="0">
                <a:solidFill>
                  <a:srgbClr val="272525"/>
                </a:solidFill>
                <a:latin typeface="Source Sans Pro" pitchFamily="34" charset="0"/>
                <a:ea typeface="Source Sans Pro" pitchFamily="34" charset="-122"/>
                <a:cs typeface="Source Sans Pro" pitchFamily="34" charset="-120"/>
              </a:rPr>
              <a:t>Comprehensive collection of algorithms for classification, regression, and clustering.</a:t>
            </a:r>
            <a:endParaRPr lang="en-US" sz="1400" dirty="0"/>
          </a:p>
        </p:txBody>
      </p:sp>
      <p:sp>
        <p:nvSpPr>
          <p:cNvPr id="18" name="Text 12"/>
          <p:cNvSpPr/>
          <p:nvPr/>
        </p:nvSpPr>
        <p:spPr>
          <a:xfrm>
            <a:off x="1833563" y="6253877"/>
            <a:ext cx="11828026" cy="288369"/>
          </a:xfrm>
          <a:prstGeom prst="rect">
            <a:avLst/>
          </a:prstGeom>
          <a:noFill/>
          <a:ln/>
        </p:spPr>
        <p:txBody>
          <a:bodyPr wrap="none" lIns="0" tIns="0" rIns="0" bIns="0" rtlCol="0" anchor="t"/>
          <a:lstStyle/>
          <a:p>
            <a:pPr algn="l" lvl="2" marL="1028700" indent="-342900">
              <a:lnSpc>
                <a:spcPts val="2250"/>
              </a:lnSpc>
              <a:buSzPct val="100000"/>
              <a:buChar char="•"/>
            </a:pPr>
            <a:r>
              <a:rPr lang="en-US" sz="1400" spc="-28" kern="0" dirty="0">
                <a:solidFill>
                  <a:srgbClr val="272525"/>
                </a:solidFill>
                <a:latin typeface="Source Sans Pro" pitchFamily="34" charset="0"/>
                <a:ea typeface="Source Sans Pro" pitchFamily="34" charset="-122"/>
                <a:cs typeface="Source Sans Pro" pitchFamily="34" charset="-120"/>
              </a:rPr>
              <a:t>Data processing utilities including normalization, data splitting, and cross-validation.</a:t>
            </a:r>
            <a:endParaRPr lang="en-US" sz="1400" dirty="0"/>
          </a:p>
        </p:txBody>
      </p:sp>
      <p:sp>
        <p:nvSpPr>
          <p:cNvPr id="19" name="Text 13"/>
          <p:cNvSpPr/>
          <p:nvPr/>
        </p:nvSpPr>
        <p:spPr>
          <a:xfrm>
            <a:off x="1833563" y="6605230"/>
            <a:ext cx="11828026" cy="288369"/>
          </a:xfrm>
          <a:prstGeom prst="rect">
            <a:avLst/>
          </a:prstGeom>
          <a:noFill/>
          <a:ln/>
        </p:spPr>
        <p:txBody>
          <a:bodyPr wrap="none" lIns="0" tIns="0" rIns="0" bIns="0" rtlCol="0" anchor="t"/>
          <a:lstStyle/>
          <a:p>
            <a:pPr algn="l" lvl="2" marL="1028700" indent="-342900">
              <a:lnSpc>
                <a:spcPts val="2250"/>
              </a:lnSpc>
              <a:buSzPct val="100000"/>
              <a:buChar char="•"/>
            </a:pPr>
            <a:r>
              <a:rPr lang="en-US" sz="1400" spc="-28" kern="0" dirty="0">
                <a:solidFill>
                  <a:srgbClr val="272525"/>
                </a:solidFill>
                <a:latin typeface="Source Sans Pro" pitchFamily="34" charset="0"/>
                <a:ea typeface="Source Sans Pro" pitchFamily="34" charset="-122"/>
                <a:cs typeface="Source Sans Pro" pitchFamily="34" charset="-120"/>
              </a:rPr>
              <a:t>User-friendly interface with strong community support.</a:t>
            </a:r>
            <a:endParaRPr lang="en-US" sz="1400" dirty="0"/>
          </a:p>
        </p:txBody>
      </p:sp>
      <p:sp>
        <p:nvSpPr>
          <p:cNvPr id="20" name="Text 14"/>
          <p:cNvSpPr/>
          <p:nvPr/>
        </p:nvSpPr>
        <p:spPr>
          <a:xfrm>
            <a:off x="1256943" y="6956584"/>
            <a:ext cx="12404646" cy="288369"/>
          </a:xfrm>
          <a:prstGeom prst="rect">
            <a:avLst/>
          </a:prstGeom>
          <a:noFill/>
          <a:ln/>
        </p:spPr>
        <p:txBody>
          <a:bodyPr wrap="none" lIns="0" tIns="0" rIns="0" bIns="0" rtlCol="0" anchor="t"/>
          <a:lstStyle/>
          <a:p>
            <a:pPr algn="l" marL="342900" indent="-342900">
              <a:lnSpc>
                <a:spcPts val="2250"/>
              </a:lnSpc>
              <a:buSzPct val="100000"/>
              <a:buChar char="•"/>
            </a:pPr>
            <a:r>
              <a:rPr lang="en-US" sz="1400" b="1" spc="-28" kern="0" dirty="0">
                <a:solidFill>
                  <a:srgbClr val="272525"/>
                </a:solidFill>
                <a:latin typeface="Source Sans Pro" pitchFamily="34" charset="0"/>
                <a:ea typeface="Source Sans Pro" pitchFamily="34" charset="-122"/>
                <a:cs typeface="Source Sans Pro" pitchFamily="34" charset="-120"/>
              </a:rPr>
              <a:t>XGBoost</a:t>
            </a:r>
            <a:pPr algn="l" indent="0" marL="0">
              <a:lnSpc>
                <a:spcPts val="2250"/>
              </a:lnSpc>
              <a:buNone/>
            </a:pPr>
            <a:r>
              <a:rPr lang="en-US" sz="1400" spc="-28" kern="0" dirty="0">
                <a:solidFill>
                  <a:srgbClr val="272525"/>
                </a:solidFill>
                <a:latin typeface="Source Sans Pro" pitchFamily="34" charset="0"/>
                <a:ea typeface="Source Sans Pro" pitchFamily="34" charset="-122"/>
                <a:cs typeface="Source Sans Pro" pitchFamily="34" charset="-120"/>
              </a:rPr>
              <a:t>: A powerful library for advanced tree-based modeling.</a:t>
            </a:r>
            <a:endParaRPr lang="en-US" sz="1400" dirty="0"/>
          </a:p>
        </p:txBody>
      </p:sp>
      <p:sp>
        <p:nvSpPr>
          <p:cNvPr id="21" name="Text 15"/>
          <p:cNvSpPr/>
          <p:nvPr/>
        </p:nvSpPr>
        <p:spPr>
          <a:xfrm>
            <a:off x="968693" y="7447598"/>
            <a:ext cx="12692896" cy="288369"/>
          </a:xfrm>
          <a:prstGeom prst="rect">
            <a:avLst/>
          </a:prstGeom>
          <a:noFill/>
          <a:ln/>
        </p:spPr>
        <p:txBody>
          <a:bodyPr wrap="none" lIns="0" tIns="0" rIns="0" bIns="0" rtlCol="0" anchor="t"/>
          <a:lstStyle/>
          <a:p>
            <a:pPr indent="0" marL="0">
              <a:lnSpc>
                <a:spcPts val="2250"/>
              </a:lnSpc>
              <a:buNone/>
            </a:pP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1077754" y="656987"/>
            <a:ext cx="7326630" cy="1352550"/>
          </a:xfrm>
          <a:prstGeom prst="rect">
            <a:avLst/>
          </a:prstGeom>
          <a:noFill/>
          <a:ln/>
        </p:spPr>
        <p:txBody>
          <a:bodyPr wrap="square" lIns="0" tIns="0" rIns="0" bIns="0" rtlCol="0" anchor="t"/>
          <a:lstStyle/>
          <a:p>
            <a:pPr algn="l" marL="342900" indent="-342900">
              <a:lnSpc>
                <a:spcPts val="2650"/>
              </a:lnSpc>
              <a:buSzPct val="100000"/>
              <a:buChar char="•"/>
            </a:pPr>
            <a:r>
              <a:rPr lang="en-US" sz="1650" b="1" spc="-33" kern="0" dirty="0">
                <a:solidFill>
                  <a:srgbClr val="272525"/>
                </a:solidFill>
                <a:latin typeface="Source Sans Pro" pitchFamily="34" charset="0"/>
                <a:ea typeface="Source Sans Pro" pitchFamily="34" charset="-122"/>
                <a:cs typeface="Source Sans Pro" pitchFamily="34" charset="-120"/>
              </a:rPr>
              <a:t>TensorFlow/Keras</a:t>
            </a:r>
            <a:pPr algn="l"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 TensorFlow is an open-source deep learning library developed by Google, and Keras is its high-level API that facilitates rapid development of deep learning models. Keras simplifies defining and training artificial neural networks (ANNs) and supports various architectures such as CNNs and RNNs.</a:t>
            </a:r>
            <a:endParaRPr lang="en-US" sz="1650" dirty="0"/>
          </a:p>
        </p:txBody>
      </p:sp>
      <p:sp>
        <p:nvSpPr>
          <p:cNvPr id="4" name="Text 1"/>
          <p:cNvSpPr/>
          <p:nvPr/>
        </p:nvSpPr>
        <p:spPr>
          <a:xfrm>
            <a:off x="1415891" y="2083475"/>
            <a:ext cx="6988493" cy="338138"/>
          </a:xfrm>
          <a:prstGeom prst="rect">
            <a:avLst/>
          </a:prstGeom>
          <a:noFill/>
          <a:ln/>
        </p:spPr>
        <p:txBody>
          <a:bodyPr wrap="none" lIns="0" tIns="0" rIns="0" bIns="0" rtlCol="0" anchor="t"/>
          <a:lstStyle/>
          <a:p>
            <a:pPr algn="l" lvl="1" marL="685800" indent="-342900">
              <a:lnSpc>
                <a:spcPts val="2650"/>
              </a:lnSpc>
              <a:buSzPct val="100000"/>
              <a:buChar char="•"/>
            </a:pPr>
            <a:r>
              <a:rPr lang="en-US" sz="1650" b="1" spc="-33" kern="0" dirty="0">
                <a:solidFill>
                  <a:srgbClr val="272525"/>
                </a:solidFill>
                <a:latin typeface="Source Sans Pro" pitchFamily="34" charset="0"/>
                <a:ea typeface="Source Sans Pro" pitchFamily="34" charset="-122"/>
                <a:cs typeface="Source Sans Pro" pitchFamily="34" charset="-120"/>
              </a:rPr>
              <a:t>Key Features</a:t>
            </a:r>
            <a:pPr algn="l" lvl="1"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a:t>
            </a:r>
            <a:endParaRPr lang="en-US" sz="1650" dirty="0"/>
          </a:p>
        </p:txBody>
      </p:sp>
      <p:sp>
        <p:nvSpPr>
          <p:cNvPr id="5" name="Text 2"/>
          <p:cNvSpPr/>
          <p:nvPr/>
        </p:nvSpPr>
        <p:spPr>
          <a:xfrm>
            <a:off x="1754029" y="2495550"/>
            <a:ext cx="6650355" cy="338138"/>
          </a:xfrm>
          <a:prstGeom prst="rect">
            <a:avLst/>
          </a:prstGeom>
          <a:noFill/>
          <a:ln/>
        </p:spPr>
        <p:txBody>
          <a:bodyPr wrap="none" lIns="0" tIns="0" rIns="0" bIns="0" rtlCol="0" anchor="t"/>
          <a:lstStyle/>
          <a:p>
            <a:pPr algn="l" lvl="2" marL="1028700" indent="-342900">
              <a:lnSpc>
                <a:spcPts val="2650"/>
              </a:lnSpc>
              <a:buSzPct val="100000"/>
              <a:buChar char="•"/>
            </a:pPr>
            <a:r>
              <a:rPr lang="en-US" sz="1650" spc="-33" kern="0" dirty="0">
                <a:solidFill>
                  <a:srgbClr val="272525"/>
                </a:solidFill>
                <a:latin typeface="Source Sans Pro" pitchFamily="34" charset="0"/>
                <a:ea typeface="Source Sans Pro" pitchFamily="34" charset="-122"/>
                <a:cs typeface="Source Sans Pro" pitchFamily="34" charset="-120"/>
              </a:rPr>
              <a:t>Intuitive model building using the Keras API.</a:t>
            </a:r>
            <a:endParaRPr lang="en-US" sz="1650" dirty="0"/>
          </a:p>
        </p:txBody>
      </p:sp>
      <p:sp>
        <p:nvSpPr>
          <p:cNvPr id="6" name="Text 3"/>
          <p:cNvSpPr/>
          <p:nvPr/>
        </p:nvSpPr>
        <p:spPr>
          <a:xfrm>
            <a:off x="1754029" y="2907625"/>
            <a:ext cx="6650355" cy="338138"/>
          </a:xfrm>
          <a:prstGeom prst="rect">
            <a:avLst/>
          </a:prstGeom>
          <a:noFill/>
          <a:ln/>
        </p:spPr>
        <p:txBody>
          <a:bodyPr wrap="none" lIns="0" tIns="0" rIns="0" bIns="0" rtlCol="0" anchor="t"/>
          <a:lstStyle/>
          <a:p>
            <a:pPr algn="l" lvl="2" marL="1028700" indent="-342900">
              <a:lnSpc>
                <a:spcPts val="2650"/>
              </a:lnSpc>
              <a:buSzPct val="100000"/>
              <a:buChar char="•"/>
            </a:pPr>
            <a:r>
              <a:rPr lang="en-US" sz="1650" spc="-33" kern="0" dirty="0">
                <a:solidFill>
                  <a:srgbClr val="272525"/>
                </a:solidFill>
                <a:latin typeface="Source Sans Pro" pitchFamily="34" charset="0"/>
                <a:ea typeface="Source Sans Pro" pitchFamily="34" charset="-122"/>
                <a:cs typeface="Source Sans Pro" pitchFamily="34" charset="-120"/>
              </a:rPr>
              <a:t>GPU/TPU acceleration for efficient handling of large datasets.</a:t>
            </a:r>
            <a:endParaRPr lang="en-US" sz="1650" dirty="0"/>
          </a:p>
        </p:txBody>
      </p:sp>
      <p:sp>
        <p:nvSpPr>
          <p:cNvPr id="7" name="Text 4"/>
          <p:cNvSpPr/>
          <p:nvPr/>
        </p:nvSpPr>
        <p:spPr>
          <a:xfrm>
            <a:off x="1754029" y="3319701"/>
            <a:ext cx="6650355" cy="338138"/>
          </a:xfrm>
          <a:prstGeom prst="rect">
            <a:avLst/>
          </a:prstGeom>
          <a:noFill/>
          <a:ln/>
        </p:spPr>
        <p:txBody>
          <a:bodyPr wrap="none" lIns="0" tIns="0" rIns="0" bIns="0" rtlCol="0" anchor="t"/>
          <a:lstStyle/>
          <a:p>
            <a:pPr algn="l" lvl="2" marL="1028700" indent="-342900">
              <a:lnSpc>
                <a:spcPts val="2650"/>
              </a:lnSpc>
              <a:buSzPct val="100000"/>
              <a:buChar char="•"/>
            </a:pPr>
            <a:r>
              <a:rPr lang="en-US" sz="1650" spc="-33" kern="0" dirty="0">
                <a:solidFill>
                  <a:srgbClr val="272525"/>
                </a:solidFill>
                <a:latin typeface="Source Sans Pro" pitchFamily="34" charset="0"/>
                <a:ea typeface="Source Sans Pro" pitchFamily="34" charset="-122"/>
                <a:cs typeface="Source Sans Pro" pitchFamily="34" charset="-120"/>
              </a:rPr>
              <a:t>A flexible and scalable framework for deep learning.</a:t>
            </a:r>
            <a:endParaRPr lang="en-US" sz="1650" dirty="0"/>
          </a:p>
        </p:txBody>
      </p:sp>
      <p:sp>
        <p:nvSpPr>
          <p:cNvPr id="8" name="Text 5"/>
          <p:cNvSpPr/>
          <p:nvPr/>
        </p:nvSpPr>
        <p:spPr>
          <a:xfrm>
            <a:off x="1077754" y="3731776"/>
            <a:ext cx="7326630" cy="1014413"/>
          </a:xfrm>
          <a:prstGeom prst="rect">
            <a:avLst/>
          </a:prstGeom>
          <a:noFill/>
          <a:ln/>
        </p:spPr>
        <p:txBody>
          <a:bodyPr wrap="square" lIns="0" tIns="0" rIns="0" bIns="0" rtlCol="0" anchor="t"/>
          <a:lstStyle/>
          <a:p>
            <a:pPr algn="l" marL="342900" indent="-342900">
              <a:lnSpc>
                <a:spcPts val="2650"/>
              </a:lnSpc>
              <a:buSzPct val="100000"/>
              <a:buChar char="•"/>
            </a:pPr>
            <a:r>
              <a:rPr lang="en-US" sz="1650" b="1" spc="-33" kern="0" dirty="0">
                <a:solidFill>
                  <a:srgbClr val="272525"/>
                </a:solidFill>
                <a:latin typeface="Source Sans Pro" pitchFamily="34" charset="0"/>
                <a:ea typeface="Source Sans Pro" pitchFamily="34" charset="-122"/>
                <a:cs typeface="Source Sans Pro" pitchFamily="34" charset="-120"/>
              </a:rPr>
              <a:t>Streamlit</a:t>
            </a:r>
            <a:pPr algn="l"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 A Python library that allows for the creation of interactive web applications with minimal effort. Streamlit can be used to deploy trained models and present them through user-friendly web interfaces.</a:t>
            </a:r>
            <a:endParaRPr lang="en-US" sz="1650" dirty="0"/>
          </a:p>
        </p:txBody>
      </p:sp>
      <p:sp>
        <p:nvSpPr>
          <p:cNvPr id="9" name="Text 6"/>
          <p:cNvSpPr/>
          <p:nvPr/>
        </p:nvSpPr>
        <p:spPr>
          <a:xfrm>
            <a:off x="1415891" y="4820126"/>
            <a:ext cx="6988493" cy="338138"/>
          </a:xfrm>
          <a:prstGeom prst="rect">
            <a:avLst/>
          </a:prstGeom>
          <a:noFill/>
          <a:ln/>
        </p:spPr>
        <p:txBody>
          <a:bodyPr wrap="none" lIns="0" tIns="0" rIns="0" bIns="0" rtlCol="0" anchor="t"/>
          <a:lstStyle/>
          <a:p>
            <a:pPr algn="l" lvl="1" marL="685800" indent="-342900">
              <a:lnSpc>
                <a:spcPts val="2650"/>
              </a:lnSpc>
              <a:buSzPct val="100000"/>
              <a:buChar char="•"/>
            </a:pPr>
            <a:r>
              <a:rPr lang="en-US" sz="1650" b="1" spc="-33" kern="0" dirty="0">
                <a:solidFill>
                  <a:srgbClr val="272525"/>
                </a:solidFill>
                <a:latin typeface="Source Sans Pro" pitchFamily="34" charset="0"/>
                <a:ea typeface="Source Sans Pro" pitchFamily="34" charset="-122"/>
                <a:cs typeface="Source Sans Pro" pitchFamily="34" charset="-120"/>
              </a:rPr>
              <a:t>Key Features</a:t>
            </a:r>
            <a:pPr algn="l" lvl="1"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a:t>
            </a:r>
            <a:endParaRPr lang="en-US" sz="1650" dirty="0"/>
          </a:p>
        </p:txBody>
      </p:sp>
      <p:sp>
        <p:nvSpPr>
          <p:cNvPr id="10" name="Text 7"/>
          <p:cNvSpPr/>
          <p:nvPr/>
        </p:nvSpPr>
        <p:spPr>
          <a:xfrm>
            <a:off x="1754029" y="5232202"/>
            <a:ext cx="6650355" cy="338138"/>
          </a:xfrm>
          <a:prstGeom prst="rect">
            <a:avLst/>
          </a:prstGeom>
          <a:noFill/>
          <a:ln/>
        </p:spPr>
        <p:txBody>
          <a:bodyPr wrap="none" lIns="0" tIns="0" rIns="0" bIns="0" rtlCol="0" anchor="t"/>
          <a:lstStyle/>
          <a:p>
            <a:pPr algn="l" lvl="2" marL="1028700" indent="-342900">
              <a:lnSpc>
                <a:spcPts val="2650"/>
              </a:lnSpc>
              <a:buSzPct val="100000"/>
              <a:buChar char="•"/>
            </a:pPr>
            <a:r>
              <a:rPr lang="en-US" sz="1650" spc="-33" kern="0" dirty="0">
                <a:solidFill>
                  <a:srgbClr val="272525"/>
                </a:solidFill>
                <a:latin typeface="Source Sans Pro" pitchFamily="34" charset="0"/>
                <a:ea typeface="Source Sans Pro" pitchFamily="34" charset="-122"/>
                <a:cs typeface="Source Sans Pro" pitchFamily="34" charset="-120"/>
              </a:rPr>
              <a:t>Rapid prototype development with minimal code.</a:t>
            </a:r>
            <a:endParaRPr lang="en-US" sz="1650" dirty="0"/>
          </a:p>
        </p:txBody>
      </p:sp>
      <p:sp>
        <p:nvSpPr>
          <p:cNvPr id="11" name="Text 8"/>
          <p:cNvSpPr/>
          <p:nvPr/>
        </p:nvSpPr>
        <p:spPr>
          <a:xfrm>
            <a:off x="1754029" y="5644277"/>
            <a:ext cx="6650355" cy="338138"/>
          </a:xfrm>
          <a:prstGeom prst="rect">
            <a:avLst/>
          </a:prstGeom>
          <a:noFill/>
          <a:ln/>
        </p:spPr>
        <p:txBody>
          <a:bodyPr wrap="none" lIns="0" tIns="0" rIns="0" bIns="0" rtlCol="0" anchor="t"/>
          <a:lstStyle/>
          <a:p>
            <a:pPr algn="l" lvl="2" marL="1028700" indent="-342900">
              <a:lnSpc>
                <a:spcPts val="2650"/>
              </a:lnSpc>
              <a:buSzPct val="100000"/>
              <a:buChar char="•"/>
            </a:pPr>
            <a:r>
              <a:rPr lang="en-US" sz="1650" spc="-33" kern="0" dirty="0">
                <a:solidFill>
                  <a:srgbClr val="272525"/>
                </a:solidFill>
                <a:latin typeface="Source Sans Pro" pitchFamily="34" charset="0"/>
                <a:ea typeface="Source Sans Pro" pitchFamily="34" charset="-122"/>
                <a:cs typeface="Source Sans Pro" pitchFamily="34" charset="-120"/>
              </a:rPr>
              <a:t>Simple interface for creating web applications.</a:t>
            </a:r>
            <a:endParaRPr lang="en-US" sz="1650" dirty="0"/>
          </a:p>
        </p:txBody>
      </p:sp>
      <p:sp>
        <p:nvSpPr>
          <p:cNvPr id="12" name="Text 9"/>
          <p:cNvSpPr/>
          <p:nvPr/>
        </p:nvSpPr>
        <p:spPr>
          <a:xfrm>
            <a:off x="1754029" y="6056352"/>
            <a:ext cx="6650355" cy="676275"/>
          </a:xfrm>
          <a:prstGeom prst="rect">
            <a:avLst/>
          </a:prstGeom>
          <a:noFill/>
          <a:ln/>
        </p:spPr>
        <p:txBody>
          <a:bodyPr wrap="square" lIns="0" tIns="0" rIns="0" bIns="0" rtlCol="0" anchor="t"/>
          <a:lstStyle/>
          <a:p>
            <a:pPr algn="l" lvl="2" marL="1028700" indent="-342900">
              <a:lnSpc>
                <a:spcPts val="2650"/>
              </a:lnSpc>
              <a:buSzPct val="100000"/>
              <a:buChar char="•"/>
            </a:pPr>
            <a:r>
              <a:rPr lang="en-US" sz="1650" spc="-33" kern="0" dirty="0">
                <a:solidFill>
                  <a:srgbClr val="272525"/>
                </a:solidFill>
                <a:latin typeface="Source Sans Pro" pitchFamily="34" charset="0"/>
                <a:ea typeface="Source Sans Pro" pitchFamily="34" charset="-122"/>
                <a:cs typeface="Source Sans Pro" pitchFamily="34" charset="-120"/>
              </a:rPr>
              <a:t>Capability to display models, results, and data visualizations directly on the web.</a:t>
            </a:r>
            <a:endParaRPr lang="en-US" sz="1650" dirty="0"/>
          </a:p>
        </p:txBody>
      </p:sp>
      <p:sp>
        <p:nvSpPr>
          <p:cNvPr id="13" name="Text 10"/>
          <p:cNvSpPr/>
          <p:nvPr/>
        </p:nvSpPr>
        <p:spPr>
          <a:xfrm>
            <a:off x="739616" y="6970276"/>
            <a:ext cx="7664768" cy="676275"/>
          </a:xfrm>
          <a:prstGeom prst="rect">
            <a:avLst/>
          </a:prstGeom>
          <a:noFill/>
          <a:ln/>
        </p:spPr>
        <p:txBody>
          <a:bodyPr wrap="squar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These tools can be seamlessly integrated to streamline the process of building, training, and deploying both machine learning and deep learning models.</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968693" y="708422"/>
            <a:ext cx="4690586" cy="586383"/>
          </a:xfrm>
          <a:prstGeom prst="rect">
            <a:avLst/>
          </a:prstGeom>
          <a:noFill/>
          <a:ln/>
        </p:spPr>
        <p:txBody>
          <a:bodyPr wrap="none" lIns="0" tIns="0" rIns="0" bIns="0" rtlCol="0" anchor="t"/>
          <a:lstStyle/>
          <a:p>
            <a:pPr indent="0" marL="0">
              <a:lnSpc>
                <a:spcPts val="4600"/>
              </a:lnSpc>
              <a:buNone/>
            </a:pPr>
            <a:r>
              <a:rPr lang="en-US" sz="3650" spc="-74" kern="0" dirty="0">
                <a:solidFill>
                  <a:srgbClr val="D73AD7"/>
                </a:solidFill>
                <a:latin typeface="Source Serif Pro" pitchFamily="34" charset="0"/>
                <a:ea typeface="Source Serif Pro" pitchFamily="34" charset="-122"/>
                <a:cs typeface="Source Serif Pro" pitchFamily="34" charset="-120"/>
              </a:rPr>
              <a:t>Models Used</a:t>
            </a:r>
            <a:endParaRPr lang="en-US" sz="3650" dirty="0"/>
          </a:p>
        </p:txBody>
      </p:sp>
      <p:pic>
        <p:nvPicPr>
          <p:cNvPr id="3" name="Image 0" descr="preencoded.png">    </p:cNvPr>
          <p:cNvPicPr>
            <a:picLocks noChangeAspect="1"/>
          </p:cNvPicPr>
          <p:nvPr/>
        </p:nvPicPr>
        <p:blipFill>
          <a:blip r:embed="rId1"/>
          <a:stretch>
            <a:fillRect/>
          </a:stretch>
        </p:blipFill>
        <p:spPr>
          <a:xfrm>
            <a:off x="2735342" y="1593771"/>
            <a:ext cx="498277" cy="498277"/>
          </a:xfrm>
          <a:prstGeom prst="rect">
            <a:avLst/>
          </a:prstGeom>
        </p:spPr>
      </p:pic>
      <p:sp>
        <p:nvSpPr>
          <p:cNvPr id="4" name="Text 1"/>
          <p:cNvSpPr/>
          <p:nvPr/>
        </p:nvSpPr>
        <p:spPr>
          <a:xfrm>
            <a:off x="1811774" y="2291358"/>
            <a:ext cx="2345293" cy="293132"/>
          </a:xfrm>
          <a:prstGeom prst="rect">
            <a:avLst/>
          </a:prstGeom>
          <a:noFill/>
          <a:ln/>
        </p:spPr>
        <p:txBody>
          <a:bodyPr wrap="none" lIns="0" tIns="0" rIns="0" bIns="0" rtlCol="0" anchor="t"/>
          <a:lstStyle/>
          <a:p>
            <a:pPr algn="ctr" indent="0" marL="0">
              <a:lnSpc>
                <a:spcPts val="2300"/>
              </a:lnSpc>
              <a:buNone/>
            </a:pPr>
            <a:r>
              <a:rPr lang="en-US" sz="1800" spc="-37" kern="0" dirty="0">
                <a:solidFill>
                  <a:srgbClr val="272525"/>
                </a:solidFill>
                <a:latin typeface="Source Serif Pro" pitchFamily="34" charset="0"/>
                <a:ea typeface="Source Serif Pro" pitchFamily="34" charset="-122"/>
                <a:cs typeface="Source Serif Pro" pitchFamily="34" charset="-120"/>
              </a:rPr>
              <a:t>Logistic Regression</a:t>
            </a:r>
            <a:endParaRPr lang="en-US" sz="1800" dirty="0"/>
          </a:p>
        </p:txBody>
      </p:sp>
      <p:sp>
        <p:nvSpPr>
          <p:cNvPr id="5" name="Text 2"/>
          <p:cNvSpPr/>
          <p:nvPr/>
        </p:nvSpPr>
        <p:spPr>
          <a:xfrm>
            <a:off x="968693" y="2704028"/>
            <a:ext cx="4031575" cy="956548"/>
          </a:xfrm>
          <a:prstGeom prst="rect">
            <a:avLst/>
          </a:prstGeom>
          <a:noFill/>
          <a:ln/>
        </p:spPr>
        <p:txBody>
          <a:bodyPr wrap="square" lIns="0" tIns="0" rIns="0" bIns="0" rtlCol="0" anchor="t"/>
          <a:lstStyle/>
          <a:p>
            <a:pPr algn="ctr" indent="0" marL="0">
              <a:lnSpc>
                <a:spcPts val="2500"/>
              </a:lnSpc>
              <a:buNone/>
            </a:pPr>
            <a:r>
              <a:rPr lang="en-US" sz="1550" spc="-31" kern="0" dirty="0">
                <a:solidFill>
                  <a:srgbClr val="272525"/>
                </a:solidFill>
                <a:latin typeface="Source Sans Pro" pitchFamily="34" charset="0"/>
                <a:ea typeface="Source Sans Pro" pitchFamily="34" charset="-122"/>
                <a:cs typeface="Source Sans Pro" pitchFamily="34" charset="-120"/>
              </a:rPr>
              <a:t> A simple and interpretable model ideal for binary classification problems, offering insights into the impact of different features. </a:t>
            </a:r>
            <a:endParaRPr lang="en-US" sz="1550" dirty="0"/>
          </a:p>
        </p:txBody>
      </p:sp>
      <p:pic>
        <p:nvPicPr>
          <p:cNvPr id="6" name="Image 1" descr="preencoded.png">    </p:cNvPr>
          <p:cNvPicPr>
            <a:picLocks noChangeAspect="1"/>
          </p:cNvPicPr>
          <p:nvPr/>
        </p:nvPicPr>
        <p:blipFill>
          <a:blip r:embed="rId2"/>
          <a:stretch>
            <a:fillRect/>
          </a:stretch>
        </p:blipFill>
        <p:spPr>
          <a:xfrm>
            <a:off x="7065883" y="1593771"/>
            <a:ext cx="498277" cy="498277"/>
          </a:xfrm>
          <a:prstGeom prst="rect">
            <a:avLst/>
          </a:prstGeom>
        </p:spPr>
      </p:pic>
      <p:sp>
        <p:nvSpPr>
          <p:cNvPr id="7" name="Text 3"/>
          <p:cNvSpPr/>
          <p:nvPr/>
        </p:nvSpPr>
        <p:spPr>
          <a:xfrm>
            <a:off x="5916692" y="2291358"/>
            <a:ext cx="2796778" cy="293132"/>
          </a:xfrm>
          <a:prstGeom prst="rect">
            <a:avLst/>
          </a:prstGeom>
          <a:noFill/>
          <a:ln/>
        </p:spPr>
        <p:txBody>
          <a:bodyPr wrap="none" lIns="0" tIns="0" rIns="0" bIns="0" rtlCol="0" anchor="t"/>
          <a:lstStyle/>
          <a:p>
            <a:pPr algn="ctr" indent="0" marL="0">
              <a:lnSpc>
                <a:spcPts val="2300"/>
              </a:lnSpc>
              <a:buNone/>
            </a:pPr>
            <a:r>
              <a:rPr lang="en-US" sz="1800" spc="-37" kern="0" dirty="0">
                <a:solidFill>
                  <a:srgbClr val="272525"/>
                </a:solidFill>
                <a:latin typeface="Source Serif Pro" pitchFamily="34" charset="0"/>
                <a:ea typeface="Source Serif Pro" pitchFamily="34" charset="-122"/>
                <a:cs typeface="Source Serif Pro" pitchFamily="34" charset="-120"/>
              </a:rPr>
              <a:t>K-Nearest Neighbors (KNN)</a:t>
            </a:r>
            <a:endParaRPr lang="en-US" sz="1800" dirty="0"/>
          </a:p>
        </p:txBody>
      </p:sp>
      <p:sp>
        <p:nvSpPr>
          <p:cNvPr id="8" name="Text 4"/>
          <p:cNvSpPr/>
          <p:nvPr/>
        </p:nvSpPr>
        <p:spPr>
          <a:xfrm>
            <a:off x="5299234" y="2704028"/>
            <a:ext cx="4031694" cy="956548"/>
          </a:xfrm>
          <a:prstGeom prst="rect">
            <a:avLst/>
          </a:prstGeom>
          <a:noFill/>
          <a:ln/>
        </p:spPr>
        <p:txBody>
          <a:bodyPr wrap="square" lIns="0" tIns="0" rIns="0" bIns="0" rtlCol="0" anchor="t"/>
          <a:lstStyle/>
          <a:p>
            <a:pPr algn="ctr" indent="0" marL="0">
              <a:lnSpc>
                <a:spcPts val="2500"/>
              </a:lnSpc>
              <a:buNone/>
            </a:pPr>
            <a:r>
              <a:rPr lang="en-US" sz="1550" spc="-31" kern="0" dirty="0">
                <a:solidFill>
                  <a:srgbClr val="272525"/>
                </a:solidFill>
                <a:latin typeface="Source Sans Pro" pitchFamily="34" charset="0"/>
                <a:ea typeface="Source Sans Pro" pitchFamily="34" charset="-122"/>
                <a:cs typeface="Source Sans Pro" pitchFamily="34" charset="-120"/>
              </a:rPr>
              <a:t>An instance-based learning model that classifies new instances based on the majority vote of the nearest neighbors in the feature space.</a:t>
            </a:r>
            <a:endParaRPr lang="en-US" sz="1550" dirty="0"/>
          </a:p>
        </p:txBody>
      </p:sp>
      <p:pic>
        <p:nvPicPr>
          <p:cNvPr id="9" name="Image 2" descr="preencoded.png">    </p:cNvPr>
          <p:cNvPicPr>
            <a:picLocks noChangeAspect="1"/>
          </p:cNvPicPr>
          <p:nvPr/>
        </p:nvPicPr>
        <p:blipFill>
          <a:blip r:embed="rId3"/>
          <a:stretch>
            <a:fillRect/>
          </a:stretch>
        </p:blipFill>
        <p:spPr>
          <a:xfrm>
            <a:off x="11396543" y="1593771"/>
            <a:ext cx="498277" cy="498277"/>
          </a:xfrm>
          <a:prstGeom prst="rect">
            <a:avLst/>
          </a:prstGeom>
        </p:spPr>
      </p:pic>
      <p:sp>
        <p:nvSpPr>
          <p:cNvPr id="10" name="Text 5"/>
          <p:cNvSpPr/>
          <p:nvPr/>
        </p:nvSpPr>
        <p:spPr>
          <a:xfrm>
            <a:off x="10472976" y="2291358"/>
            <a:ext cx="2345293" cy="293132"/>
          </a:xfrm>
          <a:prstGeom prst="rect">
            <a:avLst/>
          </a:prstGeom>
          <a:noFill/>
          <a:ln/>
        </p:spPr>
        <p:txBody>
          <a:bodyPr wrap="none" lIns="0" tIns="0" rIns="0" bIns="0" rtlCol="0" anchor="t"/>
          <a:lstStyle/>
          <a:p>
            <a:pPr algn="ctr" indent="0" marL="0">
              <a:lnSpc>
                <a:spcPts val="2300"/>
              </a:lnSpc>
              <a:buNone/>
            </a:pPr>
            <a:r>
              <a:rPr lang="en-US" sz="1800" spc="-37" kern="0" dirty="0">
                <a:solidFill>
                  <a:srgbClr val="272525"/>
                </a:solidFill>
                <a:latin typeface="Source Serif Pro" pitchFamily="34" charset="0"/>
                <a:ea typeface="Source Serif Pro" pitchFamily="34" charset="-122"/>
                <a:cs typeface="Source Serif Pro" pitchFamily="34" charset="-120"/>
              </a:rPr>
              <a:t>Random Forest</a:t>
            </a:r>
            <a:endParaRPr lang="en-US" sz="1800" dirty="0"/>
          </a:p>
        </p:txBody>
      </p:sp>
      <p:sp>
        <p:nvSpPr>
          <p:cNvPr id="11" name="Text 6"/>
          <p:cNvSpPr/>
          <p:nvPr/>
        </p:nvSpPr>
        <p:spPr>
          <a:xfrm>
            <a:off x="9629894" y="2704028"/>
            <a:ext cx="4031575" cy="956548"/>
          </a:xfrm>
          <a:prstGeom prst="rect">
            <a:avLst/>
          </a:prstGeom>
          <a:noFill/>
          <a:ln/>
        </p:spPr>
        <p:txBody>
          <a:bodyPr wrap="square" lIns="0" tIns="0" rIns="0" bIns="0" rtlCol="0" anchor="t"/>
          <a:lstStyle/>
          <a:p>
            <a:pPr algn="ctr" indent="0" marL="0">
              <a:lnSpc>
                <a:spcPts val="2500"/>
              </a:lnSpc>
              <a:buNone/>
            </a:pPr>
            <a:r>
              <a:rPr lang="en-US" sz="1550" spc="-31" kern="0" dirty="0">
                <a:solidFill>
                  <a:srgbClr val="272525"/>
                </a:solidFill>
                <a:latin typeface="Source Sans Pro" pitchFamily="34" charset="0"/>
                <a:ea typeface="Source Sans Pro" pitchFamily="34" charset="-122"/>
                <a:cs typeface="Source Sans Pro" pitchFamily="34" charset="-120"/>
              </a:rPr>
              <a:t>An ensemble method that builds multiple decision trees and combines their outputs to reduce overfitting and improve prediction accuracy. </a:t>
            </a:r>
            <a:endParaRPr lang="en-US" sz="1550" dirty="0"/>
          </a:p>
        </p:txBody>
      </p:sp>
      <p:sp>
        <p:nvSpPr>
          <p:cNvPr id="12" name="Text 7"/>
          <p:cNvSpPr/>
          <p:nvPr/>
        </p:nvSpPr>
        <p:spPr>
          <a:xfrm>
            <a:off x="9629894" y="3780115"/>
            <a:ext cx="4031575" cy="318849"/>
          </a:xfrm>
          <a:prstGeom prst="rect">
            <a:avLst/>
          </a:prstGeom>
          <a:noFill/>
          <a:ln/>
        </p:spPr>
        <p:txBody>
          <a:bodyPr wrap="none" lIns="0" tIns="0" rIns="0" bIns="0" rtlCol="0" anchor="t"/>
          <a:lstStyle/>
          <a:p>
            <a:pPr algn="ctr" indent="0" marL="0">
              <a:lnSpc>
                <a:spcPts val="2500"/>
              </a:lnSpc>
              <a:buNone/>
            </a:pPr>
            <a:endParaRPr lang="en-US" sz="1550" dirty="0"/>
          </a:p>
        </p:txBody>
      </p:sp>
      <p:pic>
        <p:nvPicPr>
          <p:cNvPr id="13" name="Image 3" descr="preencoded.png">    </p:cNvPr>
          <p:cNvPicPr>
            <a:picLocks noChangeAspect="1"/>
          </p:cNvPicPr>
          <p:nvPr/>
        </p:nvPicPr>
        <p:blipFill>
          <a:blip r:embed="rId4"/>
          <a:stretch>
            <a:fillRect/>
          </a:stretch>
        </p:blipFill>
        <p:spPr>
          <a:xfrm>
            <a:off x="2735342" y="4697016"/>
            <a:ext cx="498277" cy="498277"/>
          </a:xfrm>
          <a:prstGeom prst="rect">
            <a:avLst/>
          </a:prstGeom>
        </p:spPr>
      </p:pic>
      <p:sp>
        <p:nvSpPr>
          <p:cNvPr id="14" name="Text 8"/>
          <p:cNvSpPr/>
          <p:nvPr/>
        </p:nvSpPr>
        <p:spPr>
          <a:xfrm>
            <a:off x="1527691" y="5394603"/>
            <a:ext cx="2913578" cy="293132"/>
          </a:xfrm>
          <a:prstGeom prst="rect">
            <a:avLst/>
          </a:prstGeom>
          <a:noFill/>
          <a:ln/>
        </p:spPr>
        <p:txBody>
          <a:bodyPr wrap="none" lIns="0" tIns="0" rIns="0" bIns="0" rtlCol="0" anchor="t"/>
          <a:lstStyle/>
          <a:p>
            <a:pPr algn="ctr" indent="0" marL="0">
              <a:lnSpc>
                <a:spcPts val="2300"/>
              </a:lnSpc>
              <a:buNone/>
            </a:pPr>
            <a:r>
              <a:rPr lang="en-US" sz="1800" spc="-37" kern="0" dirty="0">
                <a:solidFill>
                  <a:srgbClr val="272525"/>
                </a:solidFill>
                <a:latin typeface="Source Serif Pro" pitchFamily="34" charset="0"/>
                <a:ea typeface="Source Serif Pro" pitchFamily="34" charset="-122"/>
                <a:cs typeface="Source Serif Pro" pitchFamily="34" charset="-120"/>
              </a:rPr>
              <a:t>Gradient Boosting (XGBoost)</a:t>
            </a:r>
            <a:endParaRPr lang="en-US" sz="1800" dirty="0"/>
          </a:p>
        </p:txBody>
      </p:sp>
      <p:sp>
        <p:nvSpPr>
          <p:cNvPr id="15" name="Text 9"/>
          <p:cNvSpPr/>
          <p:nvPr/>
        </p:nvSpPr>
        <p:spPr>
          <a:xfrm>
            <a:off x="968693" y="5807273"/>
            <a:ext cx="4031575" cy="956548"/>
          </a:xfrm>
          <a:prstGeom prst="rect">
            <a:avLst/>
          </a:prstGeom>
          <a:noFill/>
          <a:ln/>
        </p:spPr>
        <p:txBody>
          <a:bodyPr wrap="square" lIns="0" tIns="0" rIns="0" bIns="0" rtlCol="0" anchor="t"/>
          <a:lstStyle/>
          <a:p>
            <a:pPr algn="ctr" indent="0" marL="0">
              <a:lnSpc>
                <a:spcPts val="2500"/>
              </a:lnSpc>
              <a:buNone/>
            </a:pPr>
            <a:r>
              <a:rPr lang="en-US" sz="1550" spc="-31" kern="0" dirty="0">
                <a:solidFill>
                  <a:srgbClr val="272525"/>
                </a:solidFill>
                <a:latin typeface="Source Sans Pro" pitchFamily="34" charset="0"/>
                <a:ea typeface="Source Sans Pro" pitchFamily="34" charset="-122"/>
                <a:cs typeface="Source Sans Pro" pitchFamily="34" charset="-120"/>
              </a:rPr>
              <a:t>Powerful ensemble methods that build models sequentially, focusing on correcting errors from previous models to improve performance.</a:t>
            </a:r>
            <a:endParaRPr lang="en-US" sz="1550" dirty="0"/>
          </a:p>
        </p:txBody>
      </p:sp>
      <p:pic>
        <p:nvPicPr>
          <p:cNvPr id="16" name="Image 4" descr="preencoded.png">    </p:cNvPr>
          <p:cNvPicPr>
            <a:picLocks noChangeAspect="1"/>
          </p:cNvPicPr>
          <p:nvPr/>
        </p:nvPicPr>
        <p:blipFill>
          <a:blip r:embed="rId5"/>
          <a:stretch>
            <a:fillRect/>
          </a:stretch>
        </p:blipFill>
        <p:spPr>
          <a:xfrm>
            <a:off x="7065883" y="4697016"/>
            <a:ext cx="498277" cy="498277"/>
          </a:xfrm>
          <a:prstGeom prst="rect">
            <a:avLst/>
          </a:prstGeom>
        </p:spPr>
      </p:pic>
      <p:sp>
        <p:nvSpPr>
          <p:cNvPr id="17" name="Text 10"/>
          <p:cNvSpPr/>
          <p:nvPr/>
        </p:nvSpPr>
        <p:spPr>
          <a:xfrm>
            <a:off x="5604748" y="5394603"/>
            <a:ext cx="3420666" cy="293132"/>
          </a:xfrm>
          <a:prstGeom prst="rect">
            <a:avLst/>
          </a:prstGeom>
          <a:noFill/>
          <a:ln/>
        </p:spPr>
        <p:txBody>
          <a:bodyPr wrap="none" lIns="0" tIns="0" rIns="0" bIns="0" rtlCol="0" anchor="t"/>
          <a:lstStyle/>
          <a:p>
            <a:pPr algn="ctr" indent="0" marL="0">
              <a:lnSpc>
                <a:spcPts val="2300"/>
              </a:lnSpc>
              <a:buNone/>
            </a:pPr>
            <a:r>
              <a:rPr lang="en-US" sz="1800" spc="-37" kern="0" dirty="0">
                <a:solidFill>
                  <a:srgbClr val="272525"/>
                </a:solidFill>
                <a:latin typeface="Source Serif Pro" pitchFamily="34" charset="0"/>
                <a:ea typeface="Source Serif Pro" pitchFamily="34" charset="-122"/>
                <a:cs typeface="Source Serif Pro" pitchFamily="34" charset="-120"/>
              </a:rPr>
              <a:t>Neural Networks (Deep Learning)</a:t>
            </a:r>
            <a:endParaRPr lang="en-US" sz="1800" dirty="0"/>
          </a:p>
        </p:txBody>
      </p:sp>
      <p:sp>
        <p:nvSpPr>
          <p:cNvPr id="18" name="Text 11"/>
          <p:cNvSpPr/>
          <p:nvPr/>
        </p:nvSpPr>
        <p:spPr>
          <a:xfrm>
            <a:off x="5299234" y="5807273"/>
            <a:ext cx="4031694" cy="1275398"/>
          </a:xfrm>
          <a:prstGeom prst="rect">
            <a:avLst/>
          </a:prstGeom>
          <a:noFill/>
          <a:ln/>
        </p:spPr>
        <p:txBody>
          <a:bodyPr wrap="square" lIns="0" tIns="0" rIns="0" bIns="0" rtlCol="0" anchor="t"/>
          <a:lstStyle/>
          <a:p>
            <a:pPr algn="ctr" indent="0" marL="0">
              <a:lnSpc>
                <a:spcPts val="2500"/>
              </a:lnSpc>
              <a:buNone/>
            </a:pPr>
            <a:r>
              <a:rPr lang="en-US" sz="1550" spc="-31" kern="0" dirty="0">
                <a:solidFill>
                  <a:srgbClr val="272525"/>
                </a:solidFill>
                <a:latin typeface="Source Sans Pro" pitchFamily="34" charset="0"/>
                <a:ea typeface="Source Sans Pro" pitchFamily="34" charset="-122"/>
                <a:cs typeface="Source Sans Pro" pitchFamily="34" charset="-120"/>
              </a:rPr>
              <a:t>Highly flexible and powerful models capable of capturing complex patterns and relationships in data, especially useful for large datasets with complex structures. </a:t>
            </a:r>
            <a:endParaRPr lang="en-US" sz="1550" dirty="0"/>
          </a:p>
        </p:txBody>
      </p:sp>
      <p:sp>
        <p:nvSpPr>
          <p:cNvPr id="19" name="Text 12"/>
          <p:cNvSpPr/>
          <p:nvPr/>
        </p:nvSpPr>
        <p:spPr>
          <a:xfrm>
            <a:off x="5299234" y="7202210"/>
            <a:ext cx="4031694" cy="318849"/>
          </a:xfrm>
          <a:prstGeom prst="rect">
            <a:avLst/>
          </a:prstGeom>
          <a:noFill/>
          <a:ln/>
        </p:spPr>
        <p:txBody>
          <a:bodyPr wrap="none" lIns="0" tIns="0" rIns="0" bIns="0" rtlCol="0" anchor="t"/>
          <a:lstStyle/>
          <a:p>
            <a:pPr algn="ctr" indent="0" marL="0">
              <a:lnSpc>
                <a:spcPts val="2500"/>
              </a:lnSpc>
              <a:buNone/>
            </a:pP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968693" y="526733"/>
            <a:ext cx="4506992" cy="563285"/>
          </a:xfrm>
          <a:prstGeom prst="rect">
            <a:avLst/>
          </a:prstGeom>
          <a:noFill/>
          <a:ln/>
        </p:spPr>
        <p:txBody>
          <a:bodyPr wrap="none" lIns="0" tIns="0" rIns="0" bIns="0" rtlCol="0" anchor="t"/>
          <a:lstStyle/>
          <a:p>
            <a:pPr indent="0" marL="0">
              <a:lnSpc>
                <a:spcPts val="4400"/>
              </a:lnSpc>
              <a:buNone/>
            </a:pPr>
            <a:r>
              <a:rPr lang="en-US" sz="3500" spc="-71" kern="0" dirty="0">
                <a:solidFill>
                  <a:srgbClr val="D73AD7"/>
                </a:solidFill>
                <a:latin typeface="Source Serif Pro" pitchFamily="34" charset="0"/>
                <a:ea typeface="Source Serif Pro" pitchFamily="34" charset="-122"/>
                <a:cs typeface="Source Serif Pro" pitchFamily="34" charset="-120"/>
              </a:rPr>
              <a:t>Models Used</a:t>
            </a:r>
            <a:endParaRPr lang="en-US" sz="3500" dirty="0"/>
          </a:p>
        </p:txBody>
      </p:sp>
      <p:sp>
        <p:nvSpPr>
          <p:cNvPr id="3" name="Text 1"/>
          <p:cNvSpPr/>
          <p:nvPr/>
        </p:nvSpPr>
        <p:spPr>
          <a:xfrm>
            <a:off x="968693" y="1377315"/>
            <a:ext cx="3605570" cy="450652"/>
          </a:xfrm>
          <a:prstGeom prst="rect">
            <a:avLst/>
          </a:prstGeom>
          <a:noFill/>
          <a:ln/>
        </p:spPr>
        <p:txBody>
          <a:bodyPr wrap="none" lIns="0" tIns="0" rIns="0" bIns="0" rtlCol="0" anchor="t"/>
          <a:lstStyle/>
          <a:p>
            <a:pPr indent="0" marL="0">
              <a:lnSpc>
                <a:spcPts val="3500"/>
              </a:lnSpc>
              <a:buNone/>
            </a:pPr>
            <a:r>
              <a:rPr lang="en-US" sz="2800" spc="-57" kern="0" dirty="0">
                <a:solidFill>
                  <a:srgbClr val="D73AD7"/>
                </a:solidFill>
                <a:latin typeface="Source Serif Pro" pitchFamily="34" charset="0"/>
                <a:ea typeface="Source Serif Pro" pitchFamily="34" charset="-122"/>
                <a:cs typeface="Source Serif Pro" pitchFamily="34" charset="-120"/>
              </a:rPr>
              <a:t>Logistic Regression</a:t>
            </a:r>
            <a:endParaRPr lang="en-US" sz="2800" dirty="0"/>
          </a:p>
        </p:txBody>
      </p:sp>
      <p:sp>
        <p:nvSpPr>
          <p:cNvPr id="4" name="Text 2"/>
          <p:cNvSpPr/>
          <p:nvPr/>
        </p:nvSpPr>
        <p:spPr>
          <a:xfrm>
            <a:off x="968693" y="2115264"/>
            <a:ext cx="12692896" cy="612934"/>
          </a:xfrm>
          <a:prstGeom prst="rect">
            <a:avLst/>
          </a:prstGeom>
          <a:noFill/>
          <a:ln/>
        </p:spPr>
        <p:txBody>
          <a:bodyPr wrap="square" lIns="0" tIns="0" rIns="0" bIns="0" rtlCol="0" anchor="t"/>
          <a:lstStyle/>
          <a:p>
            <a:pPr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Logistic Regression is a fundamental algorithm used for classification tasks. It optimizes model parameters using Gradient Descent to predict whether an employee will leave the job, classifying them into two categories (0: Remained, 1: Left).</a:t>
            </a:r>
            <a:endParaRPr lang="en-US" sz="1500" dirty="0"/>
          </a:p>
        </p:txBody>
      </p:sp>
      <p:sp>
        <p:nvSpPr>
          <p:cNvPr id="5" name="Text 3"/>
          <p:cNvSpPr/>
          <p:nvPr/>
        </p:nvSpPr>
        <p:spPr>
          <a:xfrm>
            <a:off x="968693" y="3015496"/>
            <a:ext cx="2704148" cy="337899"/>
          </a:xfrm>
          <a:prstGeom prst="rect">
            <a:avLst/>
          </a:prstGeom>
          <a:noFill/>
          <a:ln/>
        </p:spPr>
        <p:txBody>
          <a:bodyPr wrap="none" lIns="0" tIns="0" rIns="0" bIns="0" rtlCol="0" anchor="t"/>
          <a:lstStyle/>
          <a:p>
            <a:pPr indent="0" marL="0">
              <a:lnSpc>
                <a:spcPts val="2650"/>
              </a:lnSpc>
              <a:buNone/>
            </a:pPr>
            <a:r>
              <a:rPr lang="en-US" sz="2100" spc="-43" kern="0" dirty="0">
                <a:solidFill>
                  <a:srgbClr val="D73AD7"/>
                </a:solidFill>
                <a:latin typeface="Source Serif Pro" pitchFamily="34" charset="0"/>
                <a:ea typeface="Source Serif Pro" pitchFamily="34" charset="-122"/>
                <a:cs typeface="Source Serif Pro" pitchFamily="34" charset="-120"/>
              </a:rPr>
              <a:t>Highlights:</a:t>
            </a:r>
            <a:endParaRPr lang="en-US" sz="2100" dirty="0"/>
          </a:p>
        </p:txBody>
      </p:sp>
      <p:sp>
        <p:nvSpPr>
          <p:cNvPr id="6" name="Text 4"/>
          <p:cNvSpPr/>
          <p:nvPr/>
        </p:nvSpPr>
        <p:spPr>
          <a:xfrm>
            <a:off x="1275040" y="3640693"/>
            <a:ext cx="12386548" cy="306467"/>
          </a:xfrm>
          <a:prstGeom prst="rect">
            <a:avLst/>
          </a:prstGeom>
          <a:noFill/>
          <a:ln/>
        </p:spPr>
        <p:txBody>
          <a:bodyPr wrap="none" lIns="0" tIns="0" rIns="0" bIns="0" rtlCol="0" anchor="t"/>
          <a:lstStyle/>
          <a:p>
            <a:pPr algn="l" marL="342900" indent="-342900">
              <a:lnSpc>
                <a:spcPts val="2400"/>
              </a:lnSpc>
              <a:buSzPct val="100000"/>
              <a:buChar char="•"/>
            </a:pPr>
            <a:r>
              <a:rPr lang="en-US" sz="1500" spc="-30" kern="0" dirty="0">
                <a:solidFill>
                  <a:srgbClr val="272525"/>
                </a:solidFill>
                <a:latin typeface="Source Sans Pro" pitchFamily="34" charset="0"/>
                <a:ea typeface="Source Sans Pro" pitchFamily="34" charset="-122"/>
                <a:cs typeface="Source Sans Pro" pitchFamily="34" charset="-120"/>
              </a:rPr>
              <a:t>Fast and efficient.</a:t>
            </a:r>
            <a:endParaRPr lang="en-US" sz="1500" dirty="0"/>
          </a:p>
        </p:txBody>
      </p:sp>
      <p:sp>
        <p:nvSpPr>
          <p:cNvPr id="7" name="Text 5"/>
          <p:cNvSpPr/>
          <p:nvPr/>
        </p:nvSpPr>
        <p:spPr>
          <a:xfrm>
            <a:off x="1275040" y="4014192"/>
            <a:ext cx="12386548" cy="306467"/>
          </a:xfrm>
          <a:prstGeom prst="rect">
            <a:avLst/>
          </a:prstGeom>
          <a:noFill/>
          <a:ln/>
        </p:spPr>
        <p:txBody>
          <a:bodyPr wrap="none" lIns="0" tIns="0" rIns="0" bIns="0" rtlCol="0" anchor="t"/>
          <a:lstStyle/>
          <a:p>
            <a:pPr algn="l" marL="342900" indent="-342900">
              <a:lnSpc>
                <a:spcPts val="2400"/>
              </a:lnSpc>
              <a:buSzPct val="100000"/>
              <a:buChar char="•"/>
            </a:pPr>
            <a:r>
              <a:rPr lang="en-US" sz="1500" spc="-30" kern="0" dirty="0">
                <a:solidFill>
                  <a:srgbClr val="272525"/>
                </a:solidFill>
                <a:latin typeface="Source Sans Pro" pitchFamily="34" charset="0"/>
                <a:ea typeface="Source Sans Pro" pitchFamily="34" charset="-122"/>
                <a:cs typeface="Source Sans Pro" pitchFamily="34" charset="-120"/>
              </a:rPr>
              <a:t>Produces easily interpretable results.</a:t>
            </a:r>
            <a:endParaRPr lang="en-US" sz="1500" dirty="0"/>
          </a:p>
        </p:txBody>
      </p:sp>
      <p:sp>
        <p:nvSpPr>
          <p:cNvPr id="8" name="Text 6"/>
          <p:cNvSpPr/>
          <p:nvPr/>
        </p:nvSpPr>
        <p:spPr>
          <a:xfrm>
            <a:off x="1275040" y="4387691"/>
            <a:ext cx="12386548" cy="306467"/>
          </a:xfrm>
          <a:prstGeom prst="rect">
            <a:avLst/>
          </a:prstGeom>
          <a:noFill/>
          <a:ln/>
        </p:spPr>
        <p:txBody>
          <a:bodyPr wrap="none" lIns="0" tIns="0" rIns="0" bIns="0" rtlCol="0" anchor="t"/>
          <a:lstStyle/>
          <a:p>
            <a:pPr algn="l" marL="342900" indent="-342900">
              <a:lnSpc>
                <a:spcPts val="2400"/>
              </a:lnSpc>
              <a:buSzPct val="100000"/>
              <a:buChar char="•"/>
            </a:pPr>
            <a:r>
              <a:rPr lang="en-US" sz="1500" spc="-30" kern="0" dirty="0">
                <a:solidFill>
                  <a:srgbClr val="272525"/>
                </a:solidFill>
                <a:latin typeface="Source Sans Pro" pitchFamily="34" charset="0"/>
                <a:ea typeface="Source Sans Pro" pitchFamily="34" charset="-122"/>
                <a:cs typeface="Source Sans Pro" pitchFamily="34" charset="-120"/>
              </a:rPr>
              <a:t>Outputs probabilities that indicate the likelihood of an event.</a:t>
            </a:r>
            <a:endParaRPr lang="en-US" sz="1500" dirty="0"/>
          </a:p>
        </p:txBody>
      </p:sp>
      <p:sp>
        <p:nvSpPr>
          <p:cNvPr id="9" name="Text 7"/>
          <p:cNvSpPr/>
          <p:nvPr/>
        </p:nvSpPr>
        <p:spPr>
          <a:xfrm>
            <a:off x="968693" y="4981456"/>
            <a:ext cx="2704148" cy="337899"/>
          </a:xfrm>
          <a:prstGeom prst="rect">
            <a:avLst/>
          </a:prstGeom>
          <a:noFill/>
          <a:ln/>
        </p:spPr>
        <p:txBody>
          <a:bodyPr wrap="none" lIns="0" tIns="0" rIns="0" bIns="0" rtlCol="0" anchor="t"/>
          <a:lstStyle/>
          <a:p>
            <a:pPr indent="0" marL="0">
              <a:lnSpc>
                <a:spcPts val="2650"/>
              </a:lnSpc>
              <a:buNone/>
            </a:pPr>
            <a:r>
              <a:rPr lang="en-US" sz="2100" spc="-43" kern="0" dirty="0">
                <a:solidFill>
                  <a:srgbClr val="D73AD7"/>
                </a:solidFill>
                <a:latin typeface="Source Serif Pro" pitchFamily="34" charset="0"/>
                <a:ea typeface="Source Serif Pro" pitchFamily="34" charset="-122"/>
                <a:cs typeface="Source Serif Pro" pitchFamily="34" charset="-120"/>
              </a:rPr>
              <a:t>Purpose of Use:</a:t>
            </a:r>
            <a:endParaRPr lang="en-US" sz="2100" dirty="0"/>
          </a:p>
        </p:txBody>
      </p:sp>
      <p:sp>
        <p:nvSpPr>
          <p:cNvPr id="10" name="Text 8"/>
          <p:cNvSpPr/>
          <p:nvPr/>
        </p:nvSpPr>
        <p:spPr>
          <a:xfrm>
            <a:off x="968693" y="5606653"/>
            <a:ext cx="12692896" cy="306467"/>
          </a:xfrm>
          <a:prstGeom prst="rect">
            <a:avLst/>
          </a:prstGeom>
          <a:noFill/>
          <a:ln/>
        </p:spPr>
        <p:txBody>
          <a:bodyPr wrap="none" lIns="0" tIns="0" rIns="0" bIns="0" rtlCol="0" anchor="t"/>
          <a:lstStyle/>
          <a:p>
            <a:pPr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This model is used to estimate the probability of employees leaving their jobs.</a:t>
            </a:r>
            <a:endParaRPr lang="en-US" sz="1500" dirty="0"/>
          </a:p>
        </p:txBody>
      </p:sp>
      <p:sp>
        <p:nvSpPr>
          <p:cNvPr id="11" name="Text 9"/>
          <p:cNvSpPr/>
          <p:nvPr/>
        </p:nvSpPr>
        <p:spPr>
          <a:xfrm>
            <a:off x="1275040" y="6128504"/>
            <a:ext cx="12386548" cy="306467"/>
          </a:xfrm>
          <a:prstGeom prst="rect">
            <a:avLst/>
          </a:prstGeom>
          <a:noFill/>
          <a:ln/>
        </p:spPr>
        <p:txBody>
          <a:bodyPr wrap="none" lIns="0" tIns="0" rIns="0" bIns="0" rtlCol="0" anchor="t"/>
          <a:lstStyle/>
          <a:p>
            <a:pPr algn="l" marL="342900" indent="-342900">
              <a:lnSpc>
                <a:spcPts val="2400"/>
              </a:lnSpc>
              <a:buSzPct val="100000"/>
              <a:buChar char="•"/>
            </a:pPr>
            <a:r>
              <a:rPr lang="en-US" sz="1500" b="1" spc="-30" kern="0" dirty="0">
                <a:solidFill>
                  <a:srgbClr val="272525"/>
                </a:solidFill>
                <a:latin typeface="Source Sans Pro" pitchFamily="34" charset="0"/>
                <a:ea typeface="Source Sans Pro" pitchFamily="34" charset="-122"/>
                <a:cs typeface="Source Sans Pro" pitchFamily="34" charset="-120"/>
              </a:rPr>
              <a:t>Algorithm</a:t>
            </a:r>
            <a:pPr algn="l"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 A statistical method specifically designed for binary classification problems.</a:t>
            </a:r>
            <a:endParaRPr lang="en-US" sz="1500" dirty="0"/>
          </a:p>
        </p:txBody>
      </p:sp>
      <p:sp>
        <p:nvSpPr>
          <p:cNvPr id="12" name="Text 10"/>
          <p:cNvSpPr/>
          <p:nvPr/>
        </p:nvSpPr>
        <p:spPr>
          <a:xfrm>
            <a:off x="1275040" y="6502003"/>
            <a:ext cx="12386548" cy="306467"/>
          </a:xfrm>
          <a:prstGeom prst="rect">
            <a:avLst/>
          </a:prstGeom>
          <a:noFill/>
          <a:ln/>
        </p:spPr>
        <p:txBody>
          <a:bodyPr wrap="none" lIns="0" tIns="0" rIns="0" bIns="0" rtlCol="0" anchor="t"/>
          <a:lstStyle/>
          <a:p>
            <a:pPr algn="l" marL="342900" indent="-342900">
              <a:lnSpc>
                <a:spcPts val="2400"/>
              </a:lnSpc>
              <a:buSzPct val="100000"/>
              <a:buChar char="•"/>
            </a:pPr>
            <a:r>
              <a:rPr lang="en-US" sz="1500" b="1" spc="-30" kern="0" dirty="0">
                <a:solidFill>
                  <a:srgbClr val="272525"/>
                </a:solidFill>
                <a:latin typeface="Source Sans Pro" pitchFamily="34" charset="0"/>
                <a:ea typeface="Source Sans Pro" pitchFamily="34" charset="-122"/>
                <a:cs typeface="Source Sans Pro" pitchFamily="34" charset="-120"/>
              </a:rPr>
              <a:t>Advantages</a:t>
            </a:r>
            <a:pPr algn="l"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 Simple, fast, and easy to interpret.</a:t>
            </a:r>
            <a:endParaRPr lang="en-US" sz="1500" dirty="0"/>
          </a:p>
        </p:txBody>
      </p:sp>
      <p:sp>
        <p:nvSpPr>
          <p:cNvPr id="13" name="Text 11"/>
          <p:cNvSpPr/>
          <p:nvPr/>
        </p:nvSpPr>
        <p:spPr>
          <a:xfrm>
            <a:off x="1275040" y="6875502"/>
            <a:ext cx="12386548" cy="306467"/>
          </a:xfrm>
          <a:prstGeom prst="rect">
            <a:avLst/>
          </a:prstGeom>
          <a:noFill/>
          <a:ln/>
        </p:spPr>
        <p:txBody>
          <a:bodyPr wrap="none" lIns="0" tIns="0" rIns="0" bIns="0" rtlCol="0" anchor="t"/>
          <a:lstStyle/>
          <a:p>
            <a:pPr algn="l" marL="342900" indent="-342900">
              <a:lnSpc>
                <a:spcPts val="2400"/>
              </a:lnSpc>
              <a:buSzPct val="100000"/>
              <a:buChar char="•"/>
            </a:pPr>
            <a:r>
              <a:rPr lang="en-US" sz="1500" b="1" spc="-30" kern="0" dirty="0">
                <a:solidFill>
                  <a:srgbClr val="272525"/>
                </a:solidFill>
                <a:latin typeface="Source Sans Pro" pitchFamily="34" charset="0"/>
                <a:ea typeface="Source Sans Pro" pitchFamily="34" charset="-122"/>
                <a:cs typeface="Source Sans Pro" pitchFamily="34" charset="-120"/>
              </a:rPr>
              <a:t>Disadvantages</a:t>
            </a:r>
            <a:pPr algn="l"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 Limited to modeling linear relationships.</a:t>
            </a:r>
            <a:endParaRPr lang="en-US" sz="1500" dirty="0"/>
          </a:p>
        </p:txBody>
      </p:sp>
      <p:sp>
        <p:nvSpPr>
          <p:cNvPr id="14" name="Text 12"/>
          <p:cNvSpPr/>
          <p:nvPr/>
        </p:nvSpPr>
        <p:spPr>
          <a:xfrm>
            <a:off x="968693" y="7397353"/>
            <a:ext cx="12692896" cy="306467"/>
          </a:xfrm>
          <a:prstGeom prst="rect">
            <a:avLst/>
          </a:prstGeom>
          <a:noFill/>
          <a:ln/>
        </p:spPr>
        <p:txBody>
          <a:bodyPr wrap="none" lIns="0" tIns="0" rIns="0" bIns="0" rtlCol="0" anchor="t"/>
          <a:lstStyle/>
          <a:p>
            <a:pPr indent="0" marL="0">
              <a:lnSpc>
                <a:spcPts val="2400"/>
              </a:lnSpc>
              <a:buNone/>
            </a:pP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68693" y="583763"/>
            <a:ext cx="6046113" cy="622935"/>
          </a:xfrm>
          <a:prstGeom prst="rect">
            <a:avLst/>
          </a:prstGeom>
          <a:noFill/>
          <a:ln/>
        </p:spPr>
        <p:txBody>
          <a:bodyPr wrap="none" lIns="0" tIns="0" rIns="0" bIns="0" rtlCol="0" anchor="t"/>
          <a:lstStyle/>
          <a:p>
            <a:pPr indent="0" marL="0">
              <a:lnSpc>
                <a:spcPts val="4900"/>
              </a:lnSpc>
              <a:buNone/>
            </a:pPr>
            <a:r>
              <a:rPr lang="en-US" sz="3900" b="1" spc="-78" kern="0" dirty="0">
                <a:solidFill>
                  <a:srgbClr val="D73AD7"/>
                </a:solidFill>
                <a:latin typeface="Source Serif Pro" pitchFamily="34" charset="0"/>
                <a:ea typeface="Source Serif Pro" pitchFamily="34" charset="-122"/>
                <a:cs typeface="Source Serif Pro" pitchFamily="34" charset="-120"/>
              </a:rPr>
              <a:t>K-Nearest Neighbors (KNN)</a:t>
            </a:r>
            <a:endParaRPr lang="en-US" sz="3900" dirty="0"/>
          </a:p>
        </p:txBody>
      </p:sp>
      <p:sp>
        <p:nvSpPr>
          <p:cNvPr id="3" name="Text 1"/>
          <p:cNvSpPr/>
          <p:nvPr/>
        </p:nvSpPr>
        <p:spPr>
          <a:xfrm>
            <a:off x="968693" y="1630323"/>
            <a:ext cx="12692896" cy="677704"/>
          </a:xfrm>
          <a:prstGeom prst="rect">
            <a:avLst/>
          </a:prstGeom>
          <a:noFill/>
          <a:ln/>
        </p:spPr>
        <p:txBody>
          <a:bodyPr wrap="squar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K-Nearest Neighbors (KNN) is a neighborhood-based classification method that makes decisions by examining the closest data points (K neighbors) to the instance being classified. It assigns classes based on distance metrics, such as Euclidean distance.</a:t>
            </a:r>
            <a:endParaRPr lang="en-US" sz="1650" dirty="0"/>
          </a:p>
        </p:txBody>
      </p:sp>
      <p:sp>
        <p:nvSpPr>
          <p:cNvPr id="4" name="Text 2"/>
          <p:cNvSpPr/>
          <p:nvPr/>
        </p:nvSpPr>
        <p:spPr>
          <a:xfrm>
            <a:off x="968693" y="2625685"/>
            <a:ext cx="2990493" cy="373856"/>
          </a:xfrm>
          <a:prstGeom prst="rect">
            <a:avLst/>
          </a:prstGeom>
          <a:noFill/>
          <a:ln/>
        </p:spPr>
        <p:txBody>
          <a:bodyPr wrap="none" lIns="0" tIns="0" rIns="0" bIns="0" rtlCol="0" anchor="t"/>
          <a:lstStyle/>
          <a:p>
            <a:pPr indent="0" marL="0">
              <a:lnSpc>
                <a:spcPts val="2900"/>
              </a:lnSpc>
              <a:buNone/>
            </a:pPr>
            <a:r>
              <a:rPr lang="en-US" sz="2350" spc="-47" kern="0" dirty="0">
                <a:solidFill>
                  <a:srgbClr val="D73AD7"/>
                </a:solidFill>
                <a:latin typeface="Source Serif Pro" pitchFamily="34" charset="0"/>
                <a:ea typeface="Source Serif Pro" pitchFamily="34" charset="-122"/>
                <a:cs typeface="Source Serif Pro" pitchFamily="34" charset="-120"/>
              </a:rPr>
              <a:t>Highlights:</a:t>
            </a:r>
            <a:endParaRPr lang="en-US" sz="2350" dirty="0"/>
          </a:p>
        </p:txBody>
      </p:sp>
      <p:sp>
        <p:nvSpPr>
          <p:cNvPr id="5" name="Text 3"/>
          <p:cNvSpPr/>
          <p:nvPr/>
        </p:nvSpPr>
        <p:spPr>
          <a:xfrm>
            <a:off x="1307425" y="3317200"/>
            <a:ext cx="12354163" cy="338852"/>
          </a:xfrm>
          <a:prstGeom prst="rect">
            <a:avLst/>
          </a:prstGeom>
          <a:noFill/>
          <a:ln/>
        </p:spPr>
        <p:txBody>
          <a:bodyPr wrap="none" lIns="0" tIns="0" rIns="0" bIns="0" rtlCol="0" anchor="t"/>
          <a:lstStyle/>
          <a:p>
            <a:pPr algn="l" marL="342900" indent="-342900">
              <a:lnSpc>
                <a:spcPts val="2650"/>
              </a:lnSpc>
              <a:buSzPct val="100000"/>
              <a:buChar char="•"/>
            </a:pPr>
            <a:r>
              <a:rPr lang="en-US" sz="1650" spc="-33" kern="0" dirty="0">
                <a:solidFill>
                  <a:srgbClr val="272525"/>
                </a:solidFill>
                <a:latin typeface="Source Sans Pro" pitchFamily="34" charset="0"/>
                <a:ea typeface="Source Sans Pro" pitchFamily="34" charset="-122"/>
                <a:cs typeface="Source Sans Pro" pitchFamily="34" charset="-120"/>
              </a:rPr>
              <a:t>A non-parametric model that does not make assumptions about the data distribution.</a:t>
            </a:r>
            <a:endParaRPr lang="en-US" sz="1650" dirty="0"/>
          </a:p>
        </p:txBody>
      </p:sp>
      <p:sp>
        <p:nvSpPr>
          <p:cNvPr id="6" name="Text 4"/>
          <p:cNvSpPr/>
          <p:nvPr/>
        </p:nvSpPr>
        <p:spPr>
          <a:xfrm>
            <a:off x="1307425" y="3730109"/>
            <a:ext cx="12354163" cy="338852"/>
          </a:xfrm>
          <a:prstGeom prst="rect">
            <a:avLst/>
          </a:prstGeom>
          <a:noFill/>
          <a:ln/>
        </p:spPr>
        <p:txBody>
          <a:bodyPr wrap="none" lIns="0" tIns="0" rIns="0" bIns="0" rtlCol="0" anchor="t"/>
          <a:lstStyle/>
          <a:p>
            <a:pPr algn="l" marL="342900" indent="-342900">
              <a:lnSpc>
                <a:spcPts val="2650"/>
              </a:lnSpc>
              <a:buSzPct val="100000"/>
              <a:buChar char="•"/>
            </a:pPr>
            <a:r>
              <a:rPr lang="en-US" sz="1650" spc="-33" kern="0" dirty="0">
                <a:solidFill>
                  <a:srgbClr val="272525"/>
                </a:solidFill>
                <a:latin typeface="Source Sans Pro" pitchFamily="34" charset="0"/>
                <a:ea typeface="Source Sans Pro" pitchFamily="34" charset="-122"/>
                <a:cs typeface="Source Sans Pro" pitchFamily="34" charset="-120"/>
              </a:rPr>
              <a:t>Simple to implement and effective for small datasets.</a:t>
            </a:r>
            <a:endParaRPr lang="en-US" sz="1650" dirty="0"/>
          </a:p>
        </p:txBody>
      </p:sp>
      <p:sp>
        <p:nvSpPr>
          <p:cNvPr id="7" name="Text 5"/>
          <p:cNvSpPr/>
          <p:nvPr/>
        </p:nvSpPr>
        <p:spPr>
          <a:xfrm>
            <a:off x="1307425" y="4143018"/>
            <a:ext cx="12354163" cy="338852"/>
          </a:xfrm>
          <a:prstGeom prst="rect">
            <a:avLst/>
          </a:prstGeom>
          <a:noFill/>
          <a:ln/>
        </p:spPr>
        <p:txBody>
          <a:bodyPr wrap="none" lIns="0" tIns="0" rIns="0" bIns="0" rtlCol="0" anchor="t"/>
          <a:lstStyle/>
          <a:p>
            <a:pPr algn="l" marL="342900" indent="-342900">
              <a:lnSpc>
                <a:spcPts val="2650"/>
              </a:lnSpc>
              <a:buSzPct val="100000"/>
              <a:buChar char="•"/>
            </a:pPr>
            <a:r>
              <a:rPr lang="en-US" sz="1650" spc="-33" kern="0" dirty="0">
                <a:solidFill>
                  <a:srgbClr val="272525"/>
                </a:solidFill>
                <a:latin typeface="Source Sans Pro" pitchFamily="34" charset="0"/>
                <a:ea typeface="Source Sans Pro" pitchFamily="34" charset="-122"/>
                <a:cs typeface="Source Sans Pro" pitchFamily="34" charset="-120"/>
              </a:rPr>
              <a:t>Slower performance and higher memory usage as the dataset size increases.</a:t>
            </a:r>
            <a:endParaRPr lang="en-US" sz="1650" dirty="0"/>
          </a:p>
        </p:txBody>
      </p:sp>
      <p:sp>
        <p:nvSpPr>
          <p:cNvPr id="8" name="Text 6"/>
          <p:cNvSpPr/>
          <p:nvPr/>
        </p:nvSpPr>
        <p:spPr>
          <a:xfrm>
            <a:off x="1307425" y="4555927"/>
            <a:ext cx="12354163" cy="338852"/>
          </a:xfrm>
          <a:prstGeom prst="rect">
            <a:avLst/>
          </a:prstGeom>
          <a:noFill/>
          <a:ln/>
        </p:spPr>
        <p:txBody>
          <a:bodyPr wrap="none" lIns="0" tIns="0" rIns="0" bIns="0" rtlCol="0" anchor="t"/>
          <a:lstStyle/>
          <a:p>
            <a:pPr algn="l" marL="342900" indent="-342900">
              <a:lnSpc>
                <a:spcPts val="2650"/>
              </a:lnSpc>
              <a:buSzPct val="100000"/>
              <a:buChar char="•"/>
            </a:pPr>
            <a:r>
              <a:rPr lang="en-US" sz="1650" spc="-33" kern="0" dirty="0">
                <a:solidFill>
                  <a:srgbClr val="272525"/>
                </a:solidFill>
                <a:latin typeface="Source Sans Pro" pitchFamily="34" charset="0"/>
                <a:ea typeface="Source Sans Pro" pitchFamily="34" charset="-122"/>
                <a:cs typeface="Source Sans Pro" pitchFamily="34" charset="-120"/>
              </a:rPr>
              <a:t>Fast during model training but can be computationally expensive during the prediction phase.</a:t>
            </a:r>
            <a:endParaRPr lang="en-US" sz="1650" dirty="0"/>
          </a:p>
        </p:txBody>
      </p:sp>
      <p:sp>
        <p:nvSpPr>
          <p:cNvPr id="9" name="Text 7"/>
          <p:cNvSpPr/>
          <p:nvPr/>
        </p:nvSpPr>
        <p:spPr>
          <a:xfrm>
            <a:off x="968693" y="5212437"/>
            <a:ext cx="2990493" cy="373856"/>
          </a:xfrm>
          <a:prstGeom prst="rect">
            <a:avLst/>
          </a:prstGeom>
          <a:noFill/>
          <a:ln/>
        </p:spPr>
        <p:txBody>
          <a:bodyPr wrap="none" lIns="0" tIns="0" rIns="0" bIns="0" rtlCol="0" anchor="t"/>
          <a:lstStyle/>
          <a:p>
            <a:pPr indent="0" marL="0">
              <a:lnSpc>
                <a:spcPts val="2900"/>
              </a:lnSpc>
              <a:buNone/>
            </a:pPr>
            <a:r>
              <a:rPr lang="en-US" sz="2350" spc="-47" kern="0" dirty="0">
                <a:solidFill>
                  <a:srgbClr val="D73AD7"/>
                </a:solidFill>
                <a:latin typeface="Source Serif Pro" pitchFamily="34" charset="0"/>
                <a:ea typeface="Source Serif Pro" pitchFamily="34" charset="-122"/>
                <a:cs typeface="Source Serif Pro" pitchFamily="34" charset="-120"/>
              </a:rPr>
              <a:t>Purpose of Use:</a:t>
            </a:r>
            <a:endParaRPr lang="en-US" sz="2350" dirty="0"/>
          </a:p>
        </p:txBody>
      </p:sp>
      <p:sp>
        <p:nvSpPr>
          <p:cNvPr id="10" name="Text 8"/>
          <p:cNvSpPr/>
          <p:nvPr/>
        </p:nvSpPr>
        <p:spPr>
          <a:xfrm>
            <a:off x="968693" y="5903952"/>
            <a:ext cx="12692896" cy="338852"/>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KNN is used to predict whether employees will leave the job by comparing their characteristics with those of similar employees.</a:t>
            </a:r>
            <a:endParaRPr lang="en-US" sz="1650" dirty="0"/>
          </a:p>
        </p:txBody>
      </p:sp>
      <p:sp>
        <p:nvSpPr>
          <p:cNvPr id="11" name="Text 9"/>
          <p:cNvSpPr/>
          <p:nvPr/>
        </p:nvSpPr>
        <p:spPr>
          <a:xfrm>
            <a:off x="1307425" y="6481048"/>
            <a:ext cx="12354163" cy="338852"/>
          </a:xfrm>
          <a:prstGeom prst="rect">
            <a:avLst/>
          </a:prstGeom>
          <a:noFill/>
          <a:ln/>
        </p:spPr>
        <p:txBody>
          <a:bodyPr wrap="none" lIns="0" tIns="0" rIns="0" bIns="0" rtlCol="0" anchor="t"/>
          <a:lstStyle/>
          <a:p>
            <a:pPr algn="l" marL="342900" indent="-342900">
              <a:lnSpc>
                <a:spcPts val="2650"/>
              </a:lnSpc>
              <a:buSzPct val="100000"/>
              <a:buChar char="•"/>
            </a:pPr>
            <a:r>
              <a:rPr lang="en-US" sz="1650" b="1" spc="-33" kern="0" dirty="0">
                <a:solidFill>
                  <a:srgbClr val="272525"/>
                </a:solidFill>
                <a:latin typeface="Source Sans Pro" pitchFamily="34" charset="0"/>
                <a:ea typeface="Source Sans Pro" pitchFamily="34" charset="-122"/>
                <a:cs typeface="Source Sans Pro" pitchFamily="34" charset="-120"/>
              </a:rPr>
              <a:t>Algorithm</a:t>
            </a:r>
            <a:pPr algn="l"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 A method that classifies data points based on the proximity of their neighbors.</a:t>
            </a:r>
            <a:endParaRPr lang="en-US" sz="1650" dirty="0"/>
          </a:p>
        </p:txBody>
      </p:sp>
      <p:sp>
        <p:nvSpPr>
          <p:cNvPr id="12" name="Text 10"/>
          <p:cNvSpPr/>
          <p:nvPr/>
        </p:nvSpPr>
        <p:spPr>
          <a:xfrm>
            <a:off x="1307425" y="6893957"/>
            <a:ext cx="12354163" cy="338852"/>
          </a:xfrm>
          <a:prstGeom prst="rect">
            <a:avLst/>
          </a:prstGeom>
          <a:noFill/>
          <a:ln/>
        </p:spPr>
        <p:txBody>
          <a:bodyPr wrap="none" lIns="0" tIns="0" rIns="0" bIns="0" rtlCol="0" anchor="t"/>
          <a:lstStyle/>
          <a:p>
            <a:pPr algn="l" marL="342900" indent="-342900">
              <a:lnSpc>
                <a:spcPts val="2650"/>
              </a:lnSpc>
              <a:buSzPct val="100000"/>
              <a:buChar char="•"/>
            </a:pPr>
            <a:r>
              <a:rPr lang="en-US" sz="1650" b="1" spc="-33" kern="0" dirty="0">
                <a:solidFill>
                  <a:srgbClr val="272525"/>
                </a:solidFill>
                <a:latin typeface="Source Sans Pro" pitchFamily="34" charset="0"/>
                <a:ea typeface="Source Sans Pro" pitchFamily="34" charset="-122"/>
                <a:cs typeface="Source Sans Pro" pitchFamily="34" charset="-120"/>
              </a:rPr>
              <a:t>Advantages</a:t>
            </a:r>
            <a:pPr algn="l"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 Simple to understand and implement, performs well with smaller datasets.</a:t>
            </a:r>
            <a:endParaRPr lang="en-US" sz="1650" dirty="0"/>
          </a:p>
        </p:txBody>
      </p:sp>
      <p:sp>
        <p:nvSpPr>
          <p:cNvPr id="13" name="Text 11"/>
          <p:cNvSpPr/>
          <p:nvPr/>
        </p:nvSpPr>
        <p:spPr>
          <a:xfrm>
            <a:off x="1307425" y="7306866"/>
            <a:ext cx="12354163" cy="338852"/>
          </a:xfrm>
          <a:prstGeom prst="rect">
            <a:avLst/>
          </a:prstGeom>
          <a:noFill/>
          <a:ln/>
        </p:spPr>
        <p:txBody>
          <a:bodyPr wrap="none" lIns="0" tIns="0" rIns="0" bIns="0" rtlCol="0" anchor="t"/>
          <a:lstStyle/>
          <a:p>
            <a:pPr algn="l" marL="342900" indent="-342900">
              <a:lnSpc>
                <a:spcPts val="2650"/>
              </a:lnSpc>
              <a:buSzPct val="100000"/>
              <a:buChar char="•"/>
            </a:pPr>
            <a:r>
              <a:rPr lang="en-US" sz="1650" b="1" spc="-33" kern="0" dirty="0">
                <a:solidFill>
                  <a:srgbClr val="272525"/>
                </a:solidFill>
                <a:latin typeface="Source Sans Pro" pitchFamily="34" charset="0"/>
                <a:ea typeface="Source Sans Pro" pitchFamily="34" charset="-122"/>
                <a:cs typeface="Source Sans Pro" pitchFamily="34" charset="-120"/>
              </a:rPr>
              <a:t>Disadvantages</a:t>
            </a:r>
            <a:pPr algn="l"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 Computationally intensive and slower on large datasets.</a:t>
            </a: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968693" y="613529"/>
            <a:ext cx="5250061" cy="656273"/>
          </a:xfrm>
          <a:prstGeom prst="rect">
            <a:avLst/>
          </a:prstGeom>
          <a:noFill/>
          <a:ln/>
        </p:spPr>
        <p:txBody>
          <a:bodyPr wrap="none" lIns="0" tIns="0" rIns="0" bIns="0" rtlCol="0" anchor="t"/>
          <a:lstStyle/>
          <a:p>
            <a:pPr indent="0" marL="0">
              <a:lnSpc>
                <a:spcPts val="5150"/>
              </a:lnSpc>
              <a:buNone/>
            </a:pPr>
            <a:r>
              <a:rPr lang="en-US" sz="4100" b="1" spc="-83" kern="0" dirty="0">
                <a:solidFill>
                  <a:srgbClr val="D73AD7"/>
                </a:solidFill>
                <a:latin typeface="Source Serif Pro" pitchFamily="34" charset="0"/>
                <a:ea typeface="Source Serif Pro" pitchFamily="34" charset="-122"/>
                <a:cs typeface="Source Serif Pro" pitchFamily="34" charset="-120"/>
              </a:rPr>
              <a:t>Random Forest</a:t>
            </a:r>
            <a:endParaRPr lang="en-US" sz="4100" dirty="0"/>
          </a:p>
        </p:txBody>
      </p:sp>
      <p:sp>
        <p:nvSpPr>
          <p:cNvPr id="3" name="Text 1"/>
          <p:cNvSpPr/>
          <p:nvPr/>
        </p:nvSpPr>
        <p:spPr>
          <a:xfrm>
            <a:off x="968693" y="1716048"/>
            <a:ext cx="12692896" cy="713899"/>
          </a:xfrm>
          <a:prstGeom prst="rect">
            <a:avLst/>
          </a:prstGeom>
          <a:noFill/>
          <a:ln/>
        </p:spPr>
        <p:txBody>
          <a:bodyPr wrap="square" lIns="0" tIns="0" rIns="0" bIns="0" rtlCol="0" anchor="t"/>
          <a:lstStyle/>
          <a:p>
            <a:pPr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Random Forest is an ensemble method that combines multiple decision trees to improve classification performance. Each tree in the forest analyzes a different subset of the data, and the final prediction is determined by majority voting among the trees.</a:t>
            </a:r>
            <a:endParaRPr lang="en-US" sz="1750" dirty="0"/>
          </a:p>
        </p:txBody>
      </p:sp>
      <p:sp>
        <p:nvSpPr>
          <p:cNvPr id="4" name="Text 2"/>
          <p:cNvSpPr/>
          <p:nvPr/>
        </p:nvSpPr>
        <p:spPr>
          <a:xfrm>
            <a:off x="968693" y="2764631"/>
            <a:ext cx="3150037" cy="393740"/>
          </a:xfrm>
          <a:prstGeom prst="rect">
            <a:avLst/>
          </a:prstGeom>
          <a:noFill/>
          <a:ln/>
        </p:spPr>
        <p:txBody>
          <a:bodyPr wrap="none" lIns="0" tIns="0" rIns="0" bIns="0" rtlCol="0" anchor="t"/>
          <a:lstStyle/>
          <a:p>
            <a:pPr indent="0" marL="0">
              <a:lnSpc>
                <a:spcPts val="3100"/>
              </a:lnSpc>
              <a:buNone/>
            </a:pPr>
            <a:r>
              <a:rPr lang="en-US" sz="2450" spc="-50" kern="0" dirty="0">
                <a:solidFill>
                  <a:srgbClr val="D73AD7"/>
                </a:solidFill>
                <a:latin typeface="Source Serif Pro" pitchFamily="34" charset="0"/>
                <a:ea typeface="Source Serif Pro" pitchFamily="34" charset="-122"/>
                <a:cs typeface="Source Serif Pro" pitchFamily="34" charset="-120"/>
              </a:rPr>
              <a:t>Highlights:</a:t>
            </a:r>
            <a:endParaRPr lang="en-US" sz="2450" dirty="0"/>
          </a:p>
        </p:txBody>
      </p:sp>
      <p:sp>
        <p:nvSpPr>
          <p:cNvPr id="5" name="Text 3"/>
          <p:cNvSpPr/>
          <p:nvPr/>
        </p:nvSpPr>
        <p:spPr>
          <a:xfrm>
            <a:off x="1325523" y="3493056"/>
            <a:ext cx="12336066" cy="356949"/>
          </a:xfrm>
          <a:prstGeom prst="rect">
            <a:avLst/>
          </a:prstGeom>
          <a:noFill/>
          <a:ln/>
        </p:spPr>
        <p:txBody>
          <a:bodyPr wrap="none" lIns="0" tIns="0" rIns="0" bIns="0" rtlCol="0" anchor="t"/>
          <a:lstStyle/>
          <a:p>
            <a:pPr algn="l" marL="342900" indent="-342900">
              <a:lnSpc>
                <a:spcPts val="2800"/>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Resistant to overfitting by averaging multiple decision trees.</a:t>
            </a:r>
            <a:endParaRPr lang="en-US" sz="1750" dirty="0"/>
          </a:p>
        </p:txBody>
      </p:sp>
      <p:sp>
        <p:nvSpPr>
          <p:cNvPr id="6" name="Text 4"/>
          <p:cNvSpPr/>
          <p:nvPr/>
        </p:nvSpPr>
        <p:spPr>
          <a:xfrm>
            <a:off x="1325523" y="3927991"/>
            <a:ext cx="12336066" cy="356949"/>
          </a:xfrm>
          <a:prstGeom prst="rect">
            <a:avLst/>
          </a:prstGeom>
          <a:noFill/>
          <a:ln/>
        </p:spPr>
        <p:txBody>
          <a:bodyPr wrap="none" lIns="0" tIns="0" rIns="0" bIns="0" rtlCol="0" anchor="t"/>
          <a:lstStyle/>
          <a:p>
            <a:pPr algn="l" marL="342900" indent="-342900">
              <a:lnSpc>
                <a:spcPts val="2800"/>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Provides accurate and well-balanced predictions.</a:t>
            </a:r>
            <a:endParaRPr lang="en-US" sz="1750" dirty="0"/>
          </a:p>
        </p:txBody>
      </p:sp>
      <p:sp>
        <p:nvSpPr>
          <p:cNvPr id="7" name="Text 5"/>
          <p:cNvSpPr/>
          <p:nvPr/>
        </p:nvSpPr>
        <p:spPr>
          <a:xfrm>
            <a:off x="1325523" y="4362926"/>
            <a:ext cx="12336066" cy="356949"/>
          </a:xfrm>
          <a:prstGeom prst="rect">
            <a:avLst/>
          </a:prstGeom>
          <a:noFill/>
          <a:ln/>
        </p:spPr>
        <p:txBody>
          <a:bodyPr wrap="none" lIns="0" tIns="0" rIns="0" bIns="0" rtlCol="0" anchor="t"/>
          <a:lstStyle/>
          <a:p>
            <a:pPr algn="l" marL="342900" indent="-342900">
              <a:lnSpc>
                <a:spcPts val="2800"/>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Capable of identifying the importance of different features in the dataset.</a:t>
            </a:r>
            <a:endParaRPr lang="en-US" sz="1750" dirty="0"/>
          </a:p>
        </p:txBody>
      </p:sp>
      <p:sp>
        <p:nvSpPr>
          <p:cNvPr id="8" name="Text 6"/>
          <p:cNvSpPr/>
          <p:nvPr/>
        </p:nvSpPr>
        <p:spPr>
          <a:xfrm>
            <a:off x="968693" y="5054560"/>
            <a:ext cx="3150037" cy="393740"/>
          </a:xfrm>
          <a:prstGeom prst="rect">
            <a:avLst/>
          </a:prstGeom>
          <a:noFill/>
          <a:ln/>
        </p:spPr>
        <p:txBody>
          <a:bodyPr wrap="none" lIns="0" tIns="0" rIns="0" bIns="0" rtlCol="0" anchor="t"/>
          <a:lstStyle/>
          <a:p>
            <a:pPr indent="0" marL="0">
              <a:lnSpc>
                <a:spcPts val="3100"/>
              </a:lnSpc>
              <a:buNone/>
            </a:pPr>
            <a:r>
              <a:rPr lang="en-US" sz="2450" spc="-50" kern="0" dirty="0">
                <a:solidFill>
                  <a:srgbClr val="D73AD7"/>
                </a:solidFill>
                <a:latin typeface="Source Serif Pro" pitchFamily="34" charset="0"/>
                <a:ea typeface="Source Serif Pro" pitchFamily="34" charset="-122"/>
                <a:cs typeface="Source Serif Pro" pitchFamily="34" charset="-120"/>
              </a:rPr>
              <a:t>Intended Use:</a:t>
            </a:r>
            <a:endParaRPr lang="en-US" sz="2450" dirty="0"/>
          </a:p>
        </p:txBody>
      </p:sp>
      <p:sp>
        <p:nvSpPr>
          <p:cNvPr id="9" name="Text 7"/>
          <p:cNvSpPr/>
          <p:nvPr/>
        </p:nvSpPr>
        <p:spPr>
          <a:xfrm>
            <a:off x="968693" y="5782985"/>
            <a:ext cx="12692896" cy="356949"/>
          </a:xfrm>
          <a:prstGeom prst="rect">
            <a:avLst/>
          </a:prstGeom>
          <a:noFill/>
          <a:ln/>
        </p:spPr>
        <p:txBody>
          <a:bodyPr wrap="none" lIns="0" tIns="0" rIns="0" bIns="0" rtlCol="0" anchor="t"/>
          <a:lstStyle/>
          <a:p>
            <a:pPr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Random Forest is used to capture complex relationships and make more robust predictions when forecasting employee turnover.</a:t>
            </a:r>
            <a:endParaRPr lang="en-US" sz="1750" dirty="0"/>
          </a:p>
        </p:txBody>
      </p:sp>
      <p:sp>
        <p:nvSpPr>
          <p:cNvPr id="10" name="Text 8"/>
          <p:cNvSpPr/>
          <p:nvPr/>
        </p:nvSpPr>
        <p:spPr>
          <a:xfrm>
            <a:off x="1325523" y="6390918"/>
            <a:ext cx="12336066" cy="356949"/>
          </a:xfrm>
          <a:prstGeom prst="rect">
            <a:avLst/>
          </a:prstGeom>
          <a:noFill/>
          <a:ln/>
        </p:spPr>
        <p:txBody>
          <a:bodyPr wrap="none" lIns="0" tIns="0" rIns="0" bIns="0" rtlCol="0" anchor="t"/>
          <a:lstStyle/>
          <a:p>
            <a:pPr algn="l" marL="342900" indent="-342900">
              <a:lnSpc>
                <a:spcPts val="2800"/>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Algorithm</a:t>
            </a:r>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 An ensemble approach that aggregates multiple decision tree outputs.</a:t>
            </a:r>
            <a:endParaRPr lang="en-US" sz="1750" dirty="0"/>
          </a:p>
        </p:txBody>
      </p:sp>
      <p:sp>
        <p:nvSpPr>
          <p:cNvPr id="11" name="Text 9"/>
          <p:cNvSpPr/>
          <p:nvPr/>
        </p:nvSpPr>
        <p:spPr>
          <a:xfrm>
            <a:off x="1325523" y="6825853"/>
            <a:ext cx="12336066" cy="356949"/>
          </a:xfrm>
          <a:prstGeom prst="rect">
            <a:avLst/>
          </a:prstGeom>
          <a:noFill/>
          <a:ln/>
        </p:spPr>
        <p:txBody>
          <a:bodyPr wrap="none" lIns="0" tIns="0" rIns="0" bIns="0" rtlCol="0" anchor="t"/>
          <a:lstStyle/>
          <a:p>
            <a:pPr algn="l" marL="342900" indent="-342900">
              <a:lnSpc>
                <a:spcPts val="2800"/>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Advantages</a:t>
            </a:r>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 Reduces overfitting risk and provides high accuracy.</a:t>
            </a:r>
            <a:endParaRPr lang="en-US" sz="1750" dirty="0"/>
          </a:p>
        </p:txBody>
      </p:sp>
      <p:sp>
        <p:nvSpPr>
          <p:cNvPr id="12" name="Text 10"/>
          <p:cNvSpPr/>
          <p:nvPr/>
        </p:nvSpPr>
        <p:spPr>
          <a:xfrm>
            <a:off x="1325523" y="7260788"/>
            <a:ext cx="12336066" cy="356949"/>
          </a:xfrm>
          <a:prstGeom prst="rect">
            <a:avLst/>
          </a:prstGeom>
          <a:noFill/>
          <a:ln/>
        </p:spPr>
        <p:txBody>
          <a:bodyPr wrap="none" lIns="0" tIns="0" rIns="0" bIns="0" rtlCol="0" anchor="t"/>
          <a:lstStyle/>
          <a:p>
            <a:pPr algn="l" marL="342900" indent="-342900">
              <a:lnSpc>
                <a:spcPts val="2800"/>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Disadvantages</a:t>
            </a:r>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 Can be challenging to interpret and computationally intensive.</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968693" y="613767"/>
            <a:ext cx="5251490" cy="656392"/>
          </a:xfrm>
          <a:prstGeom prst="rect">
            <a:avLst/>
          </a:prstGeom>
          <a:noFill/>
          <a:ln/>
        </p:spPr>
        <p:txBody>
          <a:bodyPr wrap="none" lIns="0" tIns="0" rIns="0" bIns="0" rtlCol="0" anchor="t"/>
          <a:lstStyle/>
          <a:p>
            <a:pPr indent="0" marL="0">
              <a:lnSpc>
                <a:spcPts val="5150"/>
              </a:lnSpc>
              <a:buNone/>
            </a:pPr>
            <a:r>
              <a:rPr lang="en-US" sz="4100" b="1" spc="-83" kern="0" dirty="0">
                <a:solidFill>
                  <a:srgbClr val="D73AD7"/>
                </a:solidFill>
                <a:latin typeface="Source Serif Pro" pitchFamily="34" charset="0"/>
                <a:ea typeface="Source Serif Pro" pitchFamily="34" charset="-122"/>
                <a:cs typeface="Source Serif Pro" pitchFamily="34" charset="-120"/>
              </a:rPr>
              <a:t>XGBoost</a:t>
            </a:r>
            <a:endParaRPr lang="en-US" sz="4100" dirty="0"/>
          </a:p>
        </p:txBody>
      </p:sp>
      <p:sp>
        <p:nvSpPr>
          <p:cNvPr id="3" name="Text 1"/>
          <p:cNvSpPr/>
          <p:nvPr/>
        </p:nvSpPr>
        <p:spPr>
          <a:xfrm>
            <a:off x="968693" y="1716524"/>
            <a:ext cx="12692896" cy="714375"/>
          </a:xfrm>
          <a:prstGeom prst="rect">
            <a:avLst/>
          </a:prstGeom>
          <a:noFill/>
          <a:ln/>
        </p:spPr>
        <p:txBody>
          <a:bodyPr wrap="square" lIns="0" tIns="0" rIns="0" bIns="0" rtlCol="0" anchor="t"/>
          <a:lstStyle/>
          <a:p>
            <a:pPr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XGBoost is an advanced tree-based boosting algorithm that sequentially builds decision trees, with each new tree focusing on correcting the errors of the previous ones. It is known for its high performance and speed.</a:t>
            </a:r>
            <a:endParaRPr lang="en-US" sz="1750" dirty="0"/>
          </a:p>
        </p:txBody>
      </p:sp>
      <p:sp>
        <p:nvSpPr>
          <p:cNvPr id="4" name="Text 2"/>
          <p:cNvSpPr/>
          <p:nvPr/>
        </p:nvSpPr>
        <p:spPr>
          <a:xfrm>
            <a:off x="968693" y="2765584"/>
            <a:ext cx="3150870" cy="393740"/>
          </a:xfrm>
          <a:prstGeom prst="rect">
            <a:avLst/>
          </a:prstGeom>
          <a:noFill/>
          <a:ln/>
        </p:spPr>
        <p:txBody>
          <a:bodyPr wrap="none" lIns="0" tIns="0" rIns="0" bIns="0" rtlCol="0" anchor="t"/>
          <a:lstStyle/>
          <a:p>
            <a:pPr indent="0" marL="0">
              <a:lnSpc>
                <a:spcPts val="3100"/>
              </a:lnSpc>
              <a:buNone/>
            </a:pPr>
            <a:r>
              <a:rPr lang="en-US" sz="2450" spc="-50" kern="0" dirty="0">
                <a:solidFill>
                  <a:srgbClr val="D73AD7"/>
                </a:solidFill>
                <a:latin typeface="Source Serif Pro" pitchFamily="34" charset="0"/>
                <a:ea typeface="Source Serif Pro" pitchFamily="34" charset="-122"/>
                <a:cs typeface="Source Serif Pro" pitchFamily="34" charset="-120"/>
              </a:rPr>
              <a:t>Highlights:</a:t>
            </a:r>
            <a:endParaRPr lang="en-US" sz="2450" dirty="0"/>
          </a:p>
        </p:txBody>
      </p:sp>
      <p:sp>
        <p:nvSpPr>
          <p:cNvPr id="5" name="Text 3"/>
          <p:cNvSpPr/>
          <p:nvPr/>
        </p:nvSpPr>
        <p:spPr>
          <a:xfrm>
            <a:off x="1325642" y="3494008"/>
            <a:ext cx="12335947" cy="357188"/>
          </a:xfrm>
          <a:prstGeom prst="rect">
            <a:avLst/>
          </a:prstGeom>
          <a:noFill/>
          <a:ln/>
        </p:spPr>
        <p:txBody>
          <a:bodyPr wrap="none" lIns="0" tIns="0" rIns="0" bIns="0" rtlCol="0" anchor="t"/>
          <a:lstStyle/>
          <a:p>
            <a:pPr algn="l" marL="342900" indent="-342900">
              <a:lnSpc>
                <a:spcPts val="2800"/>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Produces strong results by minimizing prediction errors.</a:t>
            </a:r>
            <a:endParaRPr lang="en-US" sz="1750" dirty="0"/>
          </a:p>
        </p:txBody>
      </p:sp>
      <p:sp>
        <p:nvSpPr>
          <p:cNvPr id="6" name="Text 4"/>
          <p:cNvSpPr/>
          <p:nvPr/>
        </p:nvSpPr>
        <p:spPr>
          <a:xfrm>
            <a:off x="1325642" y="3929301"/>
            <a:ext cx="12335947" cy="357188"/>
          </a:xfrm>
          <a:prstGeom prst="rect">
            <a:avLst/>
          </a:prstGeom>
          <a:noFill/>
          <a:ln/>
        </p:spPr>
        <p:txBody>
          <a:bodyPr wrap="none" lIns="0" tIns="0" rIns="0" bIns="0" rtlCol="0" anchor="t"/>
          <a:lstStyle/>
          <a:p>
            <a:pPr algn="l" marL="342900" indent="-342900">
              <a:lnSpc>
                <a:spcPts val="2800"/>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Efficiently handles large datasets with fast processing.</a:t>
            </a:r>
            <a:endParaRPr lang="en-US" sz="1750" dirty="0"/>
          </a:p>
        </p:txBody>
      </p:sp>
      <p:sp>
        <p:nvSpPr>
          <p:cNvPr id="7" name="Text 5"/>
          <p:cNvSpPr/>
          <p:nvPr/>
        </p:nvSpPr>
        <p:spPr>
          <a:xfrm>
            <a:off x="1325642" y="4364593"/>
            <a:ext cx="12335947" cy="357188"/>
          </a:xfrm>
          <a:prstGeom prst="rect">
            <a:avLst/>
          </a:prstGeom>
          <a:noFill/>
          <a:ln/>
        </p:spPr>
        <p:txBody>
          <a:bodyPr wrap="none" lIns="0" tIns="0" rIns="0" bIns="0" rtlCol="0" anchor="t"/>
          <a:lstStyle/>
          <a:p>
            <a:pPr algn="l" marL="342900" indent="-342900">
              <a:lnSpc>
                <a:spcPts val="2800"/>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Includes built-in mechanisms to prevent overfitting.</a:t>
            </a:r>
            <a:endParaRPr lang="en-US" sz="1750" dirty="0"/>
          </a:p>
        </p:txBody>
      </p:sp>
      <p:sp>
        <p:nvSpPr>
          <p:cNvPr id="8" name="Text 6"/>
          <p:cNvSpPr/>
          <p:nvPr/>
        </p:nvSpPr>
        <p:spPr>
          <a:xfrm>
            <a:off x="968693" y="5056465"/>
            <a:ext cx="3150870" cy="393740"/>
          </a:xfrm>
          <a:prstGeom prst="rect">
            <a:avLst/>
          </a:prstGeom>
          <a:noFill/>
          <a:ln/>
        </p:spPr>
        <p:txBody>
          <a:bodyPr wrap="none" lIns="0" tIns="0" rIns="0" bIns="0" rtlCol="0" anchor="t"/>
          <a:lstStyle/>
          <a:p>
            <a:pPr indent="0" marL="0">
              <a:lnSpc>
                <a:spcPts val="3100"/>
              </a:lnSpc>
              <a:buNone/>
            </a:pPr>
            <a:r>
              <a:rPr lang="en-US" sz="2450" spc="-50" kern="0" dirty="0">
                <a:solidFill>
                  <a:srgbClr val="D73AD7"/>
                </a:solidFill>
                <a:latin typeface="Source Serif Pro" pitchFamily="34" charset="0"/>
                <a:ea typeface="Source Serif Pro" pitchFamily="34" charset="-122"/>
                <a:cs typeface="Source Serif Pro" pitchFamily="34" charset="-120"/>
              </a:rPr>
              <a:t>Intended Use:</a:t>
            </a:r>
            <a:endParaRPr lang="en-US" sz="2450" dirty="0"/>
          </a:p>
        </p:txBody>
      </p:sp>
      <p:sp>
        <p:nvSpPr>
          <p:cNvPr id="9" name="Text 7"/>
          <p:cNvSpPr/>
          <p:nvPr/>
        </p:nvSpPr>
        <p:spPr>
          <a:xfrm>
            <a:off x="968693" y="5784890"/>
            <a:ext cx="12692896" cy="357188"/>
          </a:xfrm>
          <a:prstGeom prst="rect">
            <a:avLst/>
          </a:prstGeom>
          <a:noFill/>
          <a:ln/>
        </p:spPr>
        <p:txBody>
          <a:bodyPr wrap="none" lIns="0" tIns="0" rIns="0" bIns="0" rtlCol="0" anchor="t"/>
          <a:lstStyle/>
          <a:p>
            <a:pPr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XGBoost is employed to achieve high accuracy and performance in predicting employee turnover, particularly in complex datasets.</a:t>
            </a:r>
            <a:endParaRPr lang="en-US" sz="1750" dirty="0"/>
          </a:p>
        </p:txBody>
      </p:sp>
      <p:sp>
        <p:nvSpPr>
          <p:cNvPr id="10" name="Text 8"/>
          <p:cNvSpPr/>
          <p:nvPr/>
        </p:nvSpPr>
        <p:spPr>
          <a:xfrm>
            <a:off x="1325642" y="6393061"/>
            <a:ext cx="12335947" cy="357188"/>
          </a:xfrm>
          <a:prstGeom prst="rect">
            <a:avLst/>
          </a:prstGeom>
          <a:noFill/>
          <a:ln/>
        </p:spPr>
        <p:txBody>
          <a:bodyPr wrap="none" lIns="0" tIns="0" rIns="0" bIns="0" rtlCol="0" anchor="t"/>
          <a:lstStyle/>
          <a:p>
            <a:pPr algn="l" marL="342900" indent="-342900">
              <a:lnSpc>
                <a:spcPts val="2800"/>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Algorithm</a:t>
            </a:r>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 An advanced boosting technique using decision trees.</a:t>
            </a:r>
            <a:endParaRPr lang="en-US" sz="1750" dirty="0"/>
          </a:p>
        </p:txBody>
      </p:sp>
      <p:sp>
        <p:nvSpPr>
          <p:cNvPr id="11" name="Text 9"/>
          <p:cNvSpPr/>
          <p:nvPr/>
        </p:nvSpPr>
        <p:spPr>
          <a:xfrm>
            <a:off x="1325642" y="6828353"/>
            <a:ext cx="12335947" cy="357188"/>
          </a:xfrm>
          <a:prstGeom prst="rect">
            <a:avLst/>
          </a:prstGeom>
          <a:noFill/>
          <a:ln/>
        </p:spPr>
        <p:txBody>
          <a:bodyPr wrap="none" lIns="0" tIns="0" rIns="0" bIns="0" rtlCol="0" anchor="t"/>
          <a:lstStyle/>
          <a:p>
            <a:pPr algn="l" marL="342900" indent="-342900">
              <a:lnSpc>
                <a:spcPts val="2800"/>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Advantages</a:t>
            </a:r>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 Fast, high-performing, and effective at preventing overfitting.</a:t>
            </a:r>
            <a:endParaRPr lang="en-US" sz="1750" dirty="0"/>
          </a:p>
        </p:txBody>
      </p:sp>
      <p:sp>
        <p:nvSpPr>
          <p:cNvPr id="12" name="Text 10"/>
          <p:cNvSpPr/>
          <p:nvPr/>
        </p:nvSpPr>
        <p:spPr>
          <a:xfrm>
            <a:off x="1325642" y="7263646"/>
            <a:ext cx="12335947" cy="357188"/>
          </a:xfrm>
          <a:prstGeom prst="rect">
            <a:avLst/>
          </a:prstGeom>
          <a:noFill/>
          <a:ln/>
        </p:spPr>
        <p:txBody>
          <a:bodyPr wrap="none" lIns="0" tIns="0" rIns="0" bIns="0" rtlCol="0" anchor="t"/>
          <a:lstStyle/>
          <a:p>
            <a:pPr algn="l" marL="342900" indent="-342900">
              <a:lnSpc>
                <a:spcPts val="2800"/>
              </a:lnSpc>
              <a:buSzPct val="100000"/>
              <a:buChar char="•"/>
            </a:pPr>
            <a:r>
              <a:rPr lang="en-US" sz="1750" b="1" spc="-35" kern="0" dirty="0">
                <a:solidFill>
                  <a:srgbClr val="272525"/>
                </a:solidFill>
                <a:latin typeface="Source Sans Pro" pitchFamily="34" charset="0"/>
                <a:ea typeface="Source Sans Pro" pitchFamily="34" charset="-122"/>
                <a:cs typeface="Source Sans Pro" pitchFamily="34" charset="-120"/>
              </a:rPr>
              <a:t>Disadvantages</a:t>
            </a:r>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 Requires careful parameter tuning for optimal performance.</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968693" y="578882"/>
            <a:ext cx="12692896" cy="1203008"/>
          </a:xfrm>
          <a:prstGeom prst="rect">
            <a:avLst/>
          </a:prstGeom>
          <a:noFill/>
          <a:ln/>
        </p:spPr>
        <p:txBody>
          <a:bodyPr wrap="square" lIns="0" tIns="0" rIns="0" bIns="0" rtlCol="0" anchor="t"/>
          <a:lstStyle/>
          <a:p>
            <a:pPr indent="0" marL="0">
              <a:lnSpc>
                <a:spcPts val="4700"/>
              </a:lnSpc>
              <a:buNone/>
            </a:pPr>
            <a:r>
              <a:rPr lang="en-US" sz="3750" b="1" spc="-76" kern="0" dirty="0">
                <a:solidFill>
                  <a:srgbClr val="D73AD7"/>
                </a:solidFill>
                <a:latin typeface="Source Serif Pro" pitchFamily="34" charset="0"/>
                <a:ea typeface="Source Serif Pro" pitchFamily="34" charset="-122"/>
                <a:cs typeface="Source Serif Pro" pitchFamily="34" charset="-120"/>
              </a:rPr>
              <a:t>Deep Learning - Artificial Neural Networks (DL-ANN) Streamlit</a:t>
            </a:r>
            <a:endParaRPr lang="en-US" sz="3750" dirty="0"/>
          </a:p>
        </p:txBody>
      </p:sp>
      <p:sp>
        <p:nvSpPr>
          <p:cNvPr id="3" name="Text 1"/>
          <p:cNvSpPr/>
          <p:nvPr/>
        </p:nvSpPr>
        <p:spPr>
          <a:xfrm>
            <a:off x="968693" y="2190988"/>
            <a:ext cx="12692896" cy="981551"/>
          </a:xfrm>
          <a:prstGeom prst="rect">
            <a:avLst/>
          </a:prstGeom>
          <a:noFill/>
          <a:ln/>
        </p:spPr>
        <p:txBody>
          <a:bodyPr wrap="square" lIns="0" tIns="0" rIns="0" bIns="0" rtlCol="0" anchor="t"/>
          <a:lstStyle/>
          <a:p>
            <a:pPr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Artificial Neural Networks (ANN) are a type of deep learning model known for their ability to learn and model complex relationships between inputs and outputs through a multi-layered structure. Developed using TensorFlow-Keras, ANNs are particularly effective in analyzing large datasets and capturing intricate patterns.</a:t>
            </a:r>
            <a:endParaRPr lang="en-US" sz="1600" dirty="0"/>
          </a:p>
        </p:txBody>
      </p:sp>
      <p:sp>
        <p:nvSpPr>
          <p:cNvPr id="4" name="Text 2"/>
          <p:cNvSpPr/>
          <p:nvPr/>
        </p:nvSpPr>
        <p:spPr>
          <a:xfrm>
            <a:off x="968693" y="3402568"/>
            <a:ext cx="12692896" cy="327184"/>
          </a:xfrm>
          <a:prstGeom prst="rect">
            <a:avLst/>
          </a:prstGeom>
          <a:noFill/>
          <a:ln/>
        </p:spPr>
        <p:txBody>
          <a:bodyPr wrap="none" lIns="0" tIns="0" rIns="0" bIns="0" rtlCol="0" anchor="t"/>
          <a:lstStyle/>
          <a:p>
            <a:pPr indent="0" marL="0">
              <a:lnSpc>
                <a:spcPts val="2550"/>
              </a:lnSpc>
              <a:buNone/>
            </a:pPr>
            <a:r>
              <a:rPr lang="en-US" sz="1600" b="1" spc="-32" kern="0" dirty="0">
                <a:solidFill>
                  <a:srgbClr val="272525"/>
                </a:solidFill>
                <a:latin typeface="Source Sans Pro" pitchFamily="34" charset="0"/>
                <a:ea typeface="Source Sans Pro" pitchFamily="34" charset="-122"/>
                <a:cs typeface="Source Sans Pro" pitchFamily="34" charset="-120"/>
              </a:rPr>
              <a:t>Highlights:</a:t>
            </a:r>
            <a:endParaRPr lang="en-US" sz="1600" dirty="0"/>
          </a:p>
        </p:txBody>
      </p:sp>
      <p:sp>
        <p:nvSpPr>
          <p:cNvPr id="5" name="Text 3"/>
          <p:cNvSpPr/>
          <p:nvPr/>
        </p:nvSpPr>
        <p:spPr>
          <a:xfrm>
            <a:off x="1295876" y="3959781"/>
            <a:ext cx="12365712" cy="327184"/>
          </a:xfrm>
          <a:prstGeom prst="rect">
            <a:avLst/>
          </a:prstGeom>
          <a:noFill/>
          <a:ln/>
        </p:spPr>
        <p:txBody>
          <a:bodyPr wrap="none" lIns="0" tIns="0" rIns="0" bIns="0" rtlCol="0" anchor="t"/>
          <a:lstStyle/>
          <a:p>
            <a:pPr algn="l" marL="342900" indent="-342900">
              <a:lnSpc>
                <a:spcPts val="2550"/>
              </a:lnSpc>
              <a:buSzPct val="100000"/>
              <a:buChar char="•"/>
            </a:pPr>
            <a:r>
              <a:rPr lang="en-US" sz="1600" b="1" spc="-32" kern="0" dirty="0">
                <a:solidFill>
                  <a:srgbClr val="272525"/>
                </a:solidFill>
                <a:latin typeface="Source Sans Pro" pitchFamily="34" charset="0"/>
                <a:ea typeface="Source Sans Pro" pitchFamily="34" charset="-122"/>
                <a:cs typeface="Source Sans Pro" pitchFamily="34" charset="-120"/>
              </a:rPr>
              <a:t>Strong Performance on Large Datasets:</a:t>
            </a:r>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 ANNs excel in processing and learning from extensive data, making them well-suited for large-scale problems.</a:t>
            </a:r>
            <a:endParaRPr lang="en-US" sz="1600" dirty="0"/>
          </a:p>
        </p:txBody>
      </p:sp>
      <p:sp>
        <p:nvSpPr>
          <p:cNvPr id="6" name="Text 4"/>
          <p:cNvSpPr/>
          <p:nvPr/>
        </p:nvSpPr>
        <p:spPr>
          <a:xfrm>
            <a:off x="1295876" y="4358521"/>
            <a:ext cx="12365712" cy="327184"/>
          </a:xfrm>
          <a:prstGeom prst="rect">
            <a:avLst/>
          </a:prstGeom>
          <a:noFill/>
          <a:ln/>
        </p:spPr>
        <p:txBody>
          <a:bodyPr wrap="none" lIns="0" tIns="0" rIns="0" bIns="0" rtlCol="0" anchor="t"/>
          <a:lstStyle/>
          <a:p>
            <a:pPr algn="l" marL="342900" indent="-342900">
              <a:lnSpc>
                <a:spcPts val="2550"/>
              </a:lnSpc>
              <a:buSzPct val="100000"/>
              <a:buChar char="•"/>
            </a:pPr>
            <a:r>
              <a:rPr lang="en-US" sz="1600" b="1" spc="-32" kern="0" dirty="0">
                <a:solidFill>
                  <a:srgbClr val="272525"/>
                </a:solidFill>
                <a:latin typeface="Source Sans Pro" pitchFamily="34" charset="0"/>
                <a:ea typeface="Source Sans Pro" pitchFamily="34" charset="-122"/>
                <a:cs typeface="Source Sans Pro" pitchFamily="34" charset="-120"/>
              </a:rPr>
              <a:t>Learning Complex, Non-Linear Relationships:</a:t>
            </a:r>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 They can model complex, non-linear relationships between variables, enhancing predictive accuracy.</a:t>
            </a:r>
            <a:endParaRPr lang="en-US" sz="1600" dirty="0"/>
          </a:p>
        </p:txBody>
      </p:sp>
      <p:sp>
        <p:nvSpPr>
          <p:cNvPr id="7" name="Text 5"/>
          <p:cNvSpPr/>
          <p:nvPr/>
        </p:nvSpPr>
        <p:spPr>
          <a:xfrm>
            <a:off x="1295876" y="4757261"/>
            <a:ext cx="12365712" cy="327184"/>
          </a:xfrm>
          <a:prstGeom prst="rect">
            <a:avLst/>
          </a:prstGeom>
          <a:noFill/>
          <a:ln/>
        </p:spPr>
        <p:txBody>
          <a:bodyPr wrap="none" lIns="0" tIns="0" rIns="0" bIns="0" rtlCol="0" anchor="t"/>
          <a:lstStyle/>
          <a:p>
            <a:pPr algn="l" marL="342900" indent="-342900">
              <a:lnSpc>
                <a:spcPts val="2550"/>
              </a:lnSpc>
              <a:buSzPct val="100000"/>
              <a:buChar char="•"/>
            </a:pPr>
            <a:r>
              <a:rPr lang="en-US" sz="1600" b="1" spc="-32" kern="0" dirty="0">
                <a:solidFill>
                  <a:srgbClr val="272525"/>
                </a:solidFill>
                <a:latin typeface="Source Sans Pro" pitchFamily="34" charset="0"/>
                <a:ea typeface="Source Sans Pro" pitchFamily="34" charset="-122"/>
                <a:cs typeface="Source Sans Pro" pitchFamily="34" charset="-120"/>
              </a:rPr>
              <a:t>Richer Feature Extraction:</a:t>
            </a:r>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 Deeper network layers enable the extraction and learning of more nuanced features from the data.</a:t>
            </a:r>
            <a:endParaRPr lang="en-US" sz="1600" dirty="0"/>
          </a:p>
        </p:txBody>
      </p:sp>
      <p:sp>
        <p:nvSpPr>
          <p:cNvPr id="8" name="Text 6"/>
          <p:cNvSpPr/>
          <p:nvPr/>
        </p:nvSpPr>
        <p:spPr>
          <a:xfrm>
            <a:off x="968693" y="5314474"/>
            <a:ext cx="12692896" cy="981551"/>
          </a:xfrm>
          <a:prstGeom prst="rect">
            <a:avLst/>
          </a:prstGeom>
          <a:noFill/>
          <a:ln/>
        </p:spPr>
        <p:txBody>
          <a:bodyPr wrap="square" lIns="0" tIns="0" rIns="0" bIns="0" rtlCol="0" anchor="t"/>
          <a:lstStyle/>
          <a:p>
            <a:pPr indent="0" marL="0">
              <a:lnSpc>
                <a:spcPts val="2550"/>
              </a:lnSpc>
              <a:buNone/>
            </a:pPr>
            <a:r>
              <a:rPr lang="en-US" sz="1600" b="1" spc="-32" kern="0" dirty="0">
                <a:solidFill>
                  <a:srgbClr val="272525"/>
                </a:solidFill>
                <a:latin typeface="Source Sans Pro" pitchFamily="34" charset="0"/>
                <a:ea typeface="Source Sans Pro" pitchFamily="34" charset="-122"/>
                <a:cs typeface="Source Sans Pro" pitchFamily="34" charset="-120"/>
              </a:rPr>
              <a:t>Purpose of Use:</a:t>
            </a:r>
            <a:pPr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
</a:t>
            </a:r>
            <a:pPr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The goal of utilizing an ANN is to predict employee turnover with high accuracy by uncovering and modeling deeper and more complex relationships within the data.</a:t>
            </a:r>
            <a:endParaRPr lang="en-US" sz="1600" dirty="0"/>
          </a:p>
        </p:txBody>
      </p:sp>
      <p:sp>
        <p:nvSpPr>
          <p:cNvPr id="9" name="Text 7"/>
          <p:cNvSpPr/>
          <p:nvPr/>
        </p:nvSpPr>
        <p:spPr>
          <a:xfrm>
            <a:off x="1295876" y="6526054"/>
            <a:ext cx="12365712" cy="327184"/>
          </a:xfrm>
          <a:prstGeom prst="rect">
            <a:avLst/>
          </a:prstGeom>
          <a:noFill/>
          <a:ln/>
        </p:spPr>
        <p:txBody>
          <a:bodyPr wrap="none" lIns="0" tIns="0" rIns="0" bIns="0" rtlCol="0" anchor="t"/>
          <a:lstStyle/>
          <a:p>
            <a:pPr algn="l" marL="342900" indent="-342900">
              <a:lnSpc>
                <a:spcPts val="2550"/>
              </a:lnSpc>
              <a:buSzPct val="100000"/>
              <a:buChar char="•"/>
            </a:pPr>
            <a:r>
              <a:rPr lang="en-US" sz="1600" b="1" spc="-32" kern="0" dirty="0">
                <a:solidFill>
                  <a:srgbClr val="272525"/>
                </a:solidFill>
                <a:latin typeface="Source Sans Pro" pitchFamily="34" charset="0"/>
                <a:ea typeface="Source Sans Pro" pitchFamily="34" charset="-122"/>
                <a:cs typeface="Source Sans Pro" pitchFamily="34" charset="-120"/>
              </a:rPr>
              <a:t>Algorithm:</a:t>
            </a:r>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 Multi-layer artificial neural networks.</a:t>
            </a:r>
            <a:endParaRPr lang="en-US" sz="1600" dirty="0"/>
          </a:p>
        </p:txBody>
      </p:sp>
      <p:sp>
        <p:nvSpPr>
          <p:cNvPr id="10" name="Text 8"/>
          <p:cNvSpPr/>
          <p:nvPr/>
        </p:nvSpPr>
        <p:spPr>
          <a:xfrm>
            <a:off x="1295876" y="6924794"/>
            <a:ext cx="12365712" cy="327184"/>
          </a:xfrm>
          <a:prstGeom prst="rect">
            <a:avLst/>
          </a:prstGeom>
          <a:noFill/>
          <a:ln/>
        </p:spPr>
        <p:txBody>
          <a:bodyPr wrap="none" lIns="0" tIns="0" rIns="0" bIns="0" rtlCol="0" anchor="t"/>
          <a:lstStyle/>
          <a:p>
            <a:pPr algn="l" marL="342900" indent="-342900">
              <a:lnSpc>
                <a:spcPts val="2550"/>
              </a:lnSpc>
              <a:buSzPct val="100000"/>
              <a:buChar char="•"/>
            </a:pPr>
            <a:r>
              <a:rPr lang="en-US" sz="1600" b="1" spc="-32" kern="0" dirty="0">
                <a:solidFill>
                  <a:srgbClr val="272525"/>
                </a:solidFill>
                <a:latin typeface="Source Sans Pro" pitchFamily="34" charset="0"/>
                <a:ea typeface="Source Sans Pro" pitchFamily="34" charset="-122"/>
                <a:cs typeface="Source Sans Pro" pitchFamily="34" charset="-120"/>
              </a:rPr>
              <a:t>Advantages:</a:t>
            </a:r>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 Effective in handling complex data structures and achieving high success rates.</a:t>
            </a:r>
            <a:endParaRPr lang="en-US" sz="1600" dirty="0"/>
          </a:p>
        </p:txBody>
      </p:sp>
      <p:sp>
        <p:nvSpPr>
          <p:cNvPr id="11" name="Text 9"/>
          <p:cNvSpPr/>
          <p:nvPr/>
        </p:nvSpPr>
        <p:spPr>
          <a:xfrm>
            <a:off x="1295876" y="7323534"/>
            <a:ext cx="12365712" cy="327184"/>
          </a:xfrm>
          <a:prstGeom prst="rect">
            <a:avLst/>
          </a:prstGeom>
          <a:noFill/>
          <a:ln/>
        </p:spPr>
        <p:txBody>
          <a:bodyPr wrap="none" lIns="0" tIns="0" rIns="0" bIns="0" rtlCol="0" anchor="t"/>
          <a:lstStyle/>
          <a:p>
            <a:pPr algn="l" marL="342900" indent="-342900">
              <a:lnSpc>
                <a:spcPts val="2550"/>
              </a:lnSpc>
              <a:buSzPct val="100000"/>
              <a:buChar char="•"/>
            </a:pPr>
            <a:r>
              <a:rPr lang="en-US" sz="1600" b="1" spc="-32" kern="0" dirty="0">
                <a:solidFill>
                  <a:srgbClr val="272525"/>
                </a:solidFill>
                <a:latin typeface="Source Sans Pro" pitchFamily="34" charset="0"/>
                <a:ea typeface="Source Sans Pro" pitchFamily="34" charset="-122"/>
                <a:cs typeface="Source Sans Pro" pitchFamily="34" charset="-120"/>
              </a:rPr>
              <a:t>Disadvantages:</a:t>
            </a:r>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 Requires large datasets and can involve lengthy training times.</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968693" y="2526625"/>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Summary Process</a:t>
            </a:r>
            <a:endParaRPr lang="en-US" sz="4550" dirty="0"/>
          </a:p>
        </p:txBody>
      </p:sp>
      <p:sp>
        <p:nvSpPr>
          <p:cNvPr id="3" name="Text 1"/>
          <p:cNvSpPr/>
          <p:nvPr/>
        </p:nvSpPr>
        <p:spPr>
          <a:xfrm>
            <a:off x="968693" y="3746421"/>
            <a:ext cx="12692896" cy="493752"/>
          </a:xfrm>
          <a:prstGeom prst="rect">
            <a:avLst/>
          </a:prstGeom>
          <a:noFill/>
          <a:ln/>
        </p:spPr>
        <p:txBody>
          <a:bodyPr wrap="none" lIns="0" tIns="0" rIns="0" bIns="0" rtlCol="0" anchor="t"/>
          <a:lstStyle/>
          <a:p>
            <a:pPr indent="0" marL="0">
              <a:lnSpc>
                <a:spcPts val="3850"/>
              </a:lnSpc>
              <a:buNone/>
            </a:pPr>
            <a:r>
              <a:rPr lang="en-US" sz="2400" spc="-39" kern="0" dirty="0">
                <a:solidFill>
                  <a:srgbClr val="272525"/>
                </a:solidFill>
                <a:latin typeface="Source Sans Pro" pitchFamily="34" charset="0"/>
                <a:ea typeface="Source Sans Pro" pitchFamily="34" charset="-122"/>
                <a:cs typeface="Source Sans Pro" pitchFamily="34" charset="-120"/>
              </a:rPr>
              <a:t>Data Analysis Performed on the Dataset </a:t>
            </a:r>
            <a:endParaRPr lang="en-US" sz="2400" dirty="0"/>
          </a:p>
        </p:txBody>
      </p:sp>
      <p:sp>
        <p:nvSpPr>
          <p:cNvPr id="4" name="Text 2"/>
          <p:cNvSpPr/>
          <p:nvPr/>
        </p:nvSpPr>
        <p:spPr>
          <a:xfrm>
            <a:off x="968693" y="4517827"/>
            <a:ext cx="12692896" cy="1185148"/>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The analyses performed on the dataset include data cleaning, exploration, feature engineering, modeling, and performance evaluation. These processes are critical to increasing the accuracy of the model and understanding the patterns within the dataset. The results are interpreted to optimize business processes and contribute to data-driven decision-making processes.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8693" y="1364218"/>
            <a:ext cx="6386870"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Meet Our Awesome Team</a:t>
            </a:r>
            <a:endParaRPr lang="en-US" sz="4550" dirty="0"/>
          </a:p>
        </p:txBody>
      </p:sp>
      <p:pic>
        <p:nvPicPr>
          <p:cNvPr id="3" name="Image 0" descr="preencoded.png">    </p:cNvPr>
          <p:cNvPicPr>
            <a:picLocks noChangeAspect="1"/>
          </p:cNvPicPr>
          <p:nvPr/>
        </p:nvPicPr>
        <p:blipFill>
          <a:blip r:embed="rId1"/>
          <a:stretch>
            <a:fillRect/>
          </a:stretch>
        </p:blipFill>
        <p:spPr>
          <a:xfrm>
            <a:off x="968693" y="2584013"/>
            <a:ext cx="617220" cy="617220"/>
          </a:xfrm>
          <a:prstGeom prst="rect">
            <a:avLst/>
          </a:prstGeom>
        </p:spPr>
      </p:pic>
      <p:sp>
        <p:nvSpPr>
          <p:cNvPr id="4" name="Text 1"/>
          <p:cNvSpPr/>
          <p:nvPr/>
        </p:nvSpPr>
        <p:spPr>
          <a:xfrm>
            <a:off x="968693" y="3448050"/>
            <a:ext cx="2895481" cy="363141"/>
          </a:xfrm>
          <a:prstGeom prst="rect">
            <a:avLst/>
          </a:prstGeom>
          <a:noFill/>
          <a:ln/>
        </p:spPr>
        <p:txBody>
          <a:bodyPr wrap="none" lIns="0" tIns="0" rIns="0" bIns="0" rtlCol="0" anchor="t"/>
          <a:lstStyle/>
          <a:p>
            <a:pPr algn="l"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DA8115 Asli</a:t>
            </a:r>
            <a:endParaRPr lang="en-US" sz="2250" dirty="0"/>
          </a:p>
        </p:txBody>
      </p:sp>
      <p:sp>
        <p:nvSpPr>
          <p:cNvPr id="5" name="Text 2"/>
          <p:cNvSpPr/>
          <p:nvPr/>
        </p:nvSpPr>
        <p:spPr>
          <a:xfrm>
            <a:off x="968693" y="3959304"/>
            <a:ext cx="2895481" cy="395049"/>
          </a:xfrm>
          <a:prstGeom prst="rect">
            <a:avLst/>
          </a:prstGeom>
          <a:noFill/>
          <a:ln/>
        </p:spPr>
        <p:txBody>
          <a:bodyPr wrap="none" lIns="0" tIns="0" rIns="0" bIns="0" rtlCol="0" anchor="t"/>
          <a:lstStyle/>
          <a:p>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Team member</a:t>
            </a:r>
            <a:endParaRPr lang="en-US" sz="1900" dirty="0"/>
          </a:p>
        </p:txBody>
      </p:sp>
      <p:pic>
        <p:nvPicPr>
          <p:cNvPr id="6" name="Image 1" descr="preencoded.png">    </p:cNvPr>
          <p:cNvPicPr>
            <a:picLocks noChangeAspect="1"/>
          </p:cNvPicPr>
          <p:nvPr/>
        </p:nvPicPr>
        <p:blipFill>
          <a:blip r:embed="rId2"/>
          <a:stretch>
            <a:fillRect/>
          </a:stretch>
        </p:blipFill>
        <p:spPr>
          <a:xfrm>
            <a:off x="4234458" y="2584013"/>
            <a:ext cx="617220" cy="617220"/>
          </a:xfrm>
          <a:prstGeom prst="rect">
            <a:avLst/>
          </a:prstGeom>
        </p:spPr>
      </p:pic>
      <p:sp>
        <p:nvSpPr>
          <p:cNvPr id="7" name="Text 3"/>
          <p:cNvSpPr/>
          <p:nvPr/>
        </p:nvSpPr>
        <p:spPr>
          <a:xfrm>
            <a:off x="4234458" y="3448050"/>
            <a:ext cx="2895481" cy="363141"/>
          </a:xfrm>
          <a:prstGeom prst="rect">
            <a:avLst/>
          </a:prstGeom>
          <a:noFill/>
          <a:ln/>
        </p:spPr>
        <p:txBody>
          <a:bodyPr wrap="none" lIns="0" tIns="0" rIns="0" bIns="0" rtlCol="0" anchor="t"/>
          <a:lstStyle/>
          <a:p>
            <a:pPr algn="l"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DA8118 Burcu</a:t>
            </a:r>
            <a:endParaRPr lang="en-US" sz="2250" dirty="0"/>
          </a:p>
        </p:txBody>
      </p:sp>
      <p:sp>
        <p:nvSpPr>
          <p:cNvPr id="8" name="Text 4"/>
          <p:cNvSpPr/>
          <p:nvPr/>
        </p:nvSpPr>
        <p:spPr>
          <a:xfrm>
            <a:off x="4234458" y="3959304"/>
            <a:ext cx="2895481" cy="395049"/>
          </a:xfrm>
          <a:prstGeom prst="rect">
            <a:avLst/>
          </a:prstGeom>
          <a:noFill/>
          <a:ln/>
        </p:spPr>
        <p:txBody>
          <a:bodyPr wrap="none" lIns="0" tIns="0" rIns="0" bIns="0" rtlCol="0" anchor="t"/>
          <a:lstStyle/>
          <a:p>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Team member</a:t>
            </a:r>
            <a:endParaRPr lang="en-US" sz="1900" dirty="0"/>
          </a:p>
        </p:txBody>
      </p:sp>
      <p:pic>
        <p:nvPicPr>
          <p:cNvPr id="9" name="Image 2" descr="preencoded.png">    </p:cNvPr>
          <p:cNvPicPr>
            <a:picLocks noChangeAspect="1"/>
          </p:cNvPicPr>
          <p:nvPr/>
        </p:nvPicPr>
        <p:blipFill>
          <a:blip r:embed="rId3"/>
          <a:stretch>
            <a:fillRect/>
          </a:stretch>
        </p:blipFill>
        <p:spPr>
          <a:xfrm>
            <a:off x="7500223" y="2584013"/>
            <a:ext cx="617220" cy="617220"/>
          </a:xfrm>
          <a:prstGeom prst="rect">
            <a:avLst/>
          </a:prstGeom>
        </p:spPr>
      </p:pic>
      <p:sp>
        <p:nvSpPr>
          <p:cNvPr id="10" name="Text 5"/>
          <p:cNvSpPr/>
          <p:nvPr/>
        </p:nvSpPr>
        <p:spPr>
          <a:xfrm>
            <a:off x="7500223" y="3448050"/>
            <a:ext cx="2895481" cy="363141"/>
          </a:xfrm>
          <a:prstGeom prst="rect">
            <a:avLst/>
          </a:prstGeom>
          <a:noFill/>
          <a:ln/>
        </p:spPr>
        <p:txBody>
          <a:bodyPr wrap="none" lIns="0" tIns="0" rIns="0" bIns="0" rtlCol="0" anchor="t"/>
          <a:lstStyle/>
          <a:p>
            <a:pPr algn="l"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DA8127 Emre</a:t>
            </a:r>
            <a:endParaRPr lang="en-US" sz="2250" dirty="0"/>
          </a:p>
        </p:txBody>
      </p:sp>
      <p:sp>
        <p:nvSpPr>
          <p:cNvPr id="11" name="Text 6"/>
          <p:cNvSpPr/>
          <p:nvPr/>
        </p:nvSpPr>
        <p:spPr>
          <a:xfrm>
            <a:off x="7500223" y="3959304"/>
            <a:ext cx="2895481" cy="395049"/>
          </a:xfrm>
          <a:prstGeom prst="rect">
            <a:avLst/>
          </a:prstGeom>
          <a:noFill/>
          <a:ln/>
        </p:spPr>
        <p:txBody>
          <a:bodyPr wrap="none" lIns="0" tIns="0" rIns="0" bIns="0" rtlCol="0" anchor="t"/>
          <a:lstStyle/>
          <a:p>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Team member</a:t>
            </a:r>
            <a:endParaRPr lang="en-US" sz="1900" dirty="0"/>
          </a:p>
        </p:txBody>
      </p:sp>
      <p:pic>
        <p:nvPicPr>
          <p:cNvPr id="12" name="Image 3" descr="preencoded.png">    </p:cNvPr>
          <p:cNvPicPr>
            <a:picLocks noChangeAspect="1"/>
          </p:cNvPicPr>
          <p:nvPr/>
        </p:nvPicPr>
        <p:blipFill>
          <a:blip r:embed="rId4"/>
          <a:stretch>
            <a:fillRect/>
          </a:stretch>
        </p:blipFill>
        <p:spPr>
          <a:xfrm>
            <a:off x="10765988" y="2584013"/>
            <a:ext cx="617220" cy="617220"/>
          </a:xfrm>
          <a:prstGeom prst="rect">
            <a:avLst/>
          </a:prstGeom>
        </p:spPr>
      </p:pic>
      <p:sp>
        <p:nvSpPr>
          <p:cNvPr id="13" name="Text 7"/>
          <p:cNvSpPr/>
          <p:nvPr/>
        </p:nvSpPr>
        <p:spPr>
          <a:xfrm>
            <a:off x="10765988" y="3448050"/>
            <a:ext cx="2895600" cy="363141"/>
          </a:xfrm>
          <a:prstGeom prst="rect">
            <a:avLst/>
          </a:prstGeom>
          <a:noFill/>
          <a:ln/>
        </p:spPr>
        <p:txBody>
          <a:bodyPr wrap="none" lIns="0" tIns="0" rIns="0" bIns="0" rtlCol="0" anchor="t"/>
          <a:lstStyle/>
          <a:p>
            <a:pPr algn="l"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DA8121 Hasan</a:t>
            </a:r>
            <a:endParaRPr lang="en-US" sz="2250" dirty="0"/>
          </a:p>
        </p:txBody>
      </p:sp>
      <p:sp>
        <p:nvSpPr>
          <p:cNvPr id="14" name="Text 8"/>
          <p:cNvSpPr/>
          <p:nvPr/>
        </p:nvSpPr>
        <p:spPr>
          <a:xfrm>
            <a:off x="10765988" y="3959304"/>
            <a:ext cx="2895600" cy="395049"/>
          </a:xfrm>
          <a:prstGeom prst="rect">
            <a:avLst/>
          </a:prstGeom>
          <a:noFill/>
          <a:ln/>
        </p:spPr>
        <p:txBody>
          <a:bodyPr wrap="none" lIns="0" tIns="0" rIns="0" bIns="0" rtlCol="0" anchor="t"/>
          <a:lstStyle/>
          <a:p>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Team member</a:t>
            </a:r>
            <a:endParaRPr lang="en-US" sz="1900" dirty="0"/>
          </a:p>
        </p:txBody>
      </p:sp>
      <p:pic>
        <p:nvPicPr>
          <p:cNvPr id="15" name="Image 4" descr="preencoded.png">    </p:cNvPr>
          <p:cNvPicPr>
            <a:picLocks noChangeAspect="1"/>
          </p:cNvPicPr>
          <p:nvPr/>
        </p:nvPicPr>
        <p:blipFill>
          <a:blip r:embed="rId5"/>
          <a:stretch>
            <a:fillRect/>
          </a:stretch>
        </p:blipFill>
        <p:spPr>
          <a:xfrm>
            <a:off x="968693" y="5094923"/>
            <a:ext cx="617220" cy="617220"/>
          </a:xfrm>
          <a:prstGeom prst="rect">
            <a:avLst/>
          </a:prstGeom>
        </p:spPr>
      </p:pic>
      <p:sp>
        <p:nvSpPr>
          <p:cNvPr id="16" name="Text 9"/>
          <p:cNvSpPr/>
          <p:nvPr/>
        </p:nvSpPr>
        <p:spPr>
          <a:xfrm>
            <a:off x="968693" y="5958959"/>
            <a:ext cx="2895481" cy="363141"/>
          </a:xfrm>
          <a:prstGeom prst="rect">
            <a:avLst/>
          </a:prstGeom>
          <a:noFill/>
          <a:ln/>
        </p:spPr>
        <p:txBody>
          <a:bodyPr wrap="none" lIns="0" tIns="0" rIns="0" bIns="0" rtlCol="0" anchor="t"/>
          <a:lstStyle/>
          <a:p>
            <a:pPr algn="l"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DA8123 Nurdan</a:t>
            </a:r>
            <a:endParaRPr lang="en-US" sz="2250" dirty="0"/>
          </a:p>
        </p:txBody>
      </p:sp>
      <p:sp>
        <p:nvSpPr>
          <p:cNvPr id="17" name="Text 10"/>
          <p:cNvSpPr/>
          <p:nvPr/>
        </p:nvSpPr>
        <p:spPr>
          <a:xfrm>
            <a:off x="968693" y="6470213"/>
            <a:ext cx="2895481" cy="395049"/>
          </a:xfrm>
          <a:prstGeom prst="rect">
            <a:avLst/>
          </a:prstGeom>
          <a:noFill/>
          <a:ln/>
        </p:spPr>
        <p:txBody>
          <a:bodyPr wrap="none" lIns="0" tIns="0" rIns="0" bIns="0" rtlCol="0" anchor="t"/>
          <a:lstStyle/>
          <a:p>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Team member</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968693" y="842605"/>
            <a:ext cx="8148638" cy="695087"/>
          </a:xfrm>
          <a:prstGeom prst="rect">
            <a:avLst/>
          </a:prstGeom>
          <a:noFill/>
          <a:ln/>
        </p:spPr>
        <p:txBody>
          <a:bodyPr wrap="none" lIns="0" tIns="0" rIns="0" bIns="0" rtlCol="0" anchor="t"/>
          <a:lstStyle/>
          <a:p>
            <a:pPr indent="0" marL="0">
              <a:lnSpc>
                <a:spcPts val="5450"/>
              </a:lnSpc>
              <a:buNone/>
            </a:pPr>
            <a:r>
              <a:rPr lang="en-US" sz="4350" b="1" spc="-88" kern="0" dirty="0">
                <a:solidFill>
                  <a:srgbClr val="D73AD7"/>
                </a:solidFill>
                <a:latin typeface="Source Serif Pro" pitchFamily="34" charset="0"/>
                <a:ea typeface="Source Serif Pro" pitchFamily="34" charset="-122"/>
                <a:cs typeface="Source Serif Pro" pitchFamily="34" charset="-120"/>
              </a:rPr>
              <a:t>Evaluation of Metrics and Results</a:t>
            </a:r>
            <a:endParaRPr lang="en-US" sz="4350" dirty="0"/>
          </a:p>
        </p:txBody>
      </p:sp>
      <p:sp>
        <p:nvSpPr>
          <p:cNvPr id="3" name="Text 1"/>
          <p:cNvSpPr/>
          <p:nvPr/>
        </p:nvSpPr>
        <p:spPr>
          <a:xfrm>
            <a:off x="968693" y="2010370"/>
            <a:ext cx="12692896" cy="378143"/>
          </a:xfrm>
          <a:prstGeom prst="rect">
            <a:avLst/>
          </a:prstGeom>
          <a:noFill/>
          <a:ln/>
        </p:spPr>
        <p:txBody>
          <a:bodyPr wrap="none" lIns="0" tIns="0" rIns="0" bIns="0" rtlCol="0" anchor="t"/>
          <a:lstStyle/>
          <a:p>
            <a:pPr indent="0" marL="0">
              <a:lnSpc>
                <a:spcPts val="2950"/>
              </a:lnSpc>
              <a:buNone/>
            </a:pPr>
            <a:r>
              <a:rPr lang="en-US" sz="1850" spc="-37" kern="0" dirty="0">
                <a:solidFill>
                  <a:srgbClr val="272525"/>
                </a:solidFill>
                <a:latin typeface="Source Sans Pro" pitchFamily="34" charset="0"/>
                <a:ea typeface="Source Sans Pro" pitchFamily="34" charset="-122"/>
                <a:cs typeface="Source Sans Pro" pitchFamily="34" charset="-120"/>
              </a:rPr>
              <a:t>1.</a:t>
            </a:r>
            <a:pPr indent="0" marL="0">
              <a:lnSpc>
                <a:spcPts val="2950"/>
              </a:lnSpc>
              <a:buNone/>
            </a:pPr>
            <a:r>
              <a:rPr lang="en-US" sz="1850" spc="-37" kern="0" dirty="0">
                <a:solidFill>
                  <a:srgbClr val="272525"/>
                </a:solidFill>
                <a:highlight>
                  <a:srgbClr val="F4D4F7"/>
                </a:highlight>
                <a:latin typeface="Consolas" pitchFamily="34" charset="0"/>
                <a:ea typeface="Consolas" pitchFamily="34" charset="-122"/>
                <a:cs typeface="Consolas" pitchFamily="34" charset="-120"/>
              </a:rPr>
              <a:t>Metrics Used </a:t>
            </a:r>
            <a:endParaRPr lang="en-US" sz="1850" dirty="0"/>
          </a:p>
        </p:txBody>
      </p:sp>
      <p:sp>
        <p:nvSpPr>
          <p:cNvPr id="4" name="Text 2"/>
          <p:cNvSpPr/>
          <p:nvPr/>
        </p:nvSpPr>
        <p:spPr>
          <a:xfrm>
            <a:off x="968693" y="2654379"/>
            <a:ext cx="12692896" cy="378143"/>
          </a:xfrm>
          <a:prstGeom prst="rect">
            <a:avLst/>
          </a:prstGeom>
          <a:noFill/>
          <a:ln/>
        </p:spPr>
        <p:txBody>
          <a:bodyPr wrap="none" lIns="0" tIns="0" rIns="0" bIns="0" rtlCol="0" anchor="t"/>
          <a:lstStyle/>
          <a:p>
            <a:pPr indent="0" marL="0">
              <a:lnSpc>
                <a:spcPts val="2950"/>
              </a:lnSpc>
              <a:buNone/>
            </a:pPr>
            <a:r>
              <a:rPr lang="en-US" sz="1850" spc="-37" kern="0" dirty="0">
                <a:solidFill>
                  <a:srgbClr val="272525"/>
                </a:solidFill>
                <a:latin typeface="Source Sans Pro" pitchFamily="34" charset="0"/>
                <a:ea typeface="Source Sans Pro" pitchFamily="34" charset="-122"/>
                <a:cs typeface="Source Sans Pro" pitchFamily="34" charset="-120"/>
              </a:rPr>
              <a:t>o Accuracy: The ratio of correctly predicted observations to the total observations. It is used to quickly assess overall performance. </a:t>
            </a:r>
            <a:endParaRPr lang="en-US" sz="1850" dirty="0"/>
          </a:p>
        </p:txBody>
      </p:sp>
      <p:sp>
        <p:nvSpPr>
          <p:cNvPr id="5" name="Text 3"/>
          <p:cNvSpPr/>
          <p:nvPr/>
        </p:nvSpPr>
        <p:spPr>
          <a:xfrm>
            <a:off x="968693" y="3298388"/>
            <a:ext cx="12692896" cy="756285"/>
          </a:xfrm>
          <a:prstGeom prst="rect">
            <a:avLst/>
          </a:prstGeom>
          <a:noFill/>
          <a:ln/>
        </p:spPr>
        <p:txBody>
          <a:bodyPr wrap="square" lIns="0" tIns="0" rIns="0" bIns="0" rtlCol="0" anchor="t"/>
          <a:lstStyle/>
          <a:p>
            <a:pPr indent="0" marL="0">
              <a:lnSpc>
                <a:spcPts val="2950"/>
              </a:lnSpc>
              <a:buNone/>
            </a:pPr>
            <a:r>
              <a:rPr lang="en-US" sz="1850" spc="-37" kern="0" dirty="0">
                <a:solidFill>
                  <a:srgbClr val="272525"/>
                </a:solidFill>
                <a:latin typeface="Source Sans Pro" pitchFamily="34" charset="0"/>
                <a:ea typeface="Source Sans Pro" pitchFamily="34" charset="-122"/>
                <a:cs typeface="Source Sans Pro" pitchFamily="34" charset="-120"/>
              </a:rPr>
              <a:t>o Precision: Indicates how many of the observations predicted as positive are actually positive. High precision shows that false positives are low. </a:t>
            </a:r>
            <a:endParaRPr lang="en-US" sz="1850" dirty="0"/>
          </a:p>
        </p:txBody>
      </p:sp>
      <p:sp>
        <p:nvSpPr>
          <p:cNvPr id="6" name="Text 4"/>
          <p:cNvSpPr/>
          <p:nvPr/>
        </p:nvSpPr>
        <p:spPr>
          <a:xfrm>
            <a:off x="968693" y="4320540"/>
            <a:ext cx="12692896" cy="756285"/>
          </a:xfrm>
          <a:prstGeom prst="rect">
            <a:avLst/>
          </a:prstGeom>
          <a:noFill/>
          <a:ln/>
        </p:spPr>
        <p:txBody>
          <a:bodyPr wrap="square" lIns="0" tIns="0" rIns="0" bIns="0" rtlCol="0" anchor="t"/>
          <a:lstStyle/>
          <a:p>
            <a:pPr indent="0" marL="0">
              <a:lnSpc>
                <a:spcPts val="2950"/>
              </a:lnSpc>
              <a:buNone/>
            </a:pPr>
            <a:r>
              <a:rPr lang="en-US" sz="1850" spc="-37" kern="0" dirty="0">
                <a:solidFill>
                  <a:srgbClr val="272525"/>
                </a:solidFill>
                <a:latin typeface="Source Sans Pro" pitchFamily="34" charset="0"/>
                <a:ea typeface="Source Sans Pro" pitchFamily="34" charset="-122"/>
                <a:cs typeface="Source Sans Pro" pitchFamily="34" charset="-120"/>
              </a:rPr>
              <a:t>o Recall: The ratio of correctly predicted positive observations to all actual positive observations. High recall shows how well the model captures the positive class. </a:t>
            </a:r>
            <a:endParaRPr lang="en-US" sz="1850" dirty="0"/>
          </a:p>
        </p:txBody>
      </p:sp>
      <p:sp>
        <p:nvSpPr>
          <p:cNvPr id="7" name="Text 5"/>
          <p:cNvSpPr/>
          <p:nvPr/>
        </p:nvSpPr>
        <p:spPr>
          <a:xfrm>
            <a:off x="968693" y="5342692"/>
            <a:ext cx="12692896" cy="378143"/>
          </a:xfrm>
          <a:prstGeom prst="rect">
            <a:avLst/>
          </a:prstGeom>
          <a:noFill/>
          <a:ln/>
        </p:spPr>
        <p:txBody>
          <a:bodyPr wrap="none" lIns="0" tIns="0" rIns="0" bIns="0" rtlCol="0" anchor="t"/>
          <a:lstStyle/>
          <a:p>
            <a:pPr indent="0" marL="0">
              <a:lnSpc>
                <a:spcPts val="2950"/>
              </a:lnSpc>
              <a:buNone/>
            </a:pPr>
            <a:r>
              <a:rPr lang="en-US" sz="1850" spc="-37" kern="0" dirty="0">
                <a:solidFill>
                  <a:srgbClr val="272525"/>
                </a:solidFill>
                <a:latin typeface="Source Sans Pro" pitchFamily="34" charset="0"/>
                <a:ea typeface="Source Sans Pro" pitchFamily="34" charset="-122"/>
                <a:cs typeface="Source Sans Pro" pitchFamily="34" charset="-120"/>
              </a:rPr>
              <a:t>o F1 Score: The harmonic mean of precision and recall. It is used to balance precision and recall, especially when both are important. </a:t>
            </a:r>
            <a:endParaRPr lang="en-US" sz="1850" dirty="0"/>
          </a:p>
        </p:txBody>
      </p:sp>
      <p:sp>
        <p:nvSpPr>
          <p:cNvPr id="8" name="Text 6"/>
          <p:cNvSpPr/>
          <p:nvPr/>
        </p:nvSpPr>
        <p:spPr>
          <a:xfrm>
            <a:off x="968693" y="5986701"/>
            <a:ext cx="12692896" cy="756285"/>
          </a:xfrm>
          <a:prstGeom prst="rect">
            <a:avLst/>
          </a:prstGeom>
          <a:noFill/>
          <a:ln/>
        </p:spPr>
        <p:txBody>
          <a:bodyPr wrap="square" lIns="0" tIns="0" rIns="0" bIns="0" rtlCol="0" anchor="t"/>
          <a:lstStyle/>
          <a:p>
            <a:pPr indent="0" marL="0">
              <a:lnSpc>
                <a:spcPts val="2950"/>
              </a:lnSpc>
              <a:buNone/>
            </a:pPr>
            <a:r>
              <a:rPr lang="en-US" sz="1850" spc="-37" kern="0" dirty="0">
                <a:solidFill>
                  <a:srgbClr val="272525"/>
                </a:solidFill>
                <a:latin typeface="Source Sans Pro" pitchFamily="34" charset="0"/>
                <a:ea typeface="Source Sans Pro" pitchFamily="34" charset="-122"/>
                <a:cs typeface="Source Sans Pro" pitchFamily="34" charset="-120"/>
              </a:rPr>
              <a:t>o Average Precision (AP) Score: Measures the area under the precision-recall curve. It is used to better evaluate model performance on imbalanced datasets.</a:t>
            </a:r>
            <a:endParaRPr lang="en-US" sz="1850" dirty="0"/>
          </a:p>
        </p:txBody>
      </p:sp>
      <p:sp>
        <p:nvSpPr>
          <p:cNvPr id="9" name="Text 7"/>
          <p:cNvSpPr/>
          <p:nvPr/>
        </p:nvSpPr>
        <p:spPr>
          <a:xfrm>
            <a:off x="968693" y="7008852"/>
            <a:ext cx="12692896" cy="378143"/>
          </a:xfrm>
          <a:prstGeom prst="rect">
            <a:avLst/>
          </a:prstGeom>
          <a:noFill/>
          <a:ln/>
        </p:spPr>
        <p:txBody>
          <a:bodyPr wrap="none" lIns="0" tIns="0" rIns="0" bIns="0" rtlCol="0" anchor="t"/>
          <a:lstStyle/>
          <a:p>
            <a:pPr indent="0" marL="0">
              <a:lnSpc>
                <a:spcPts val="2950"/>
              </a:lnSpc>
              <a:buNone/>
            </a:pPr>
            <a:endParaRPr lang="en-US" sz="1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968693" y="443746"/>
            <a:ext cx="3795355" cy="474464"/>
          </a:xfrm>
          <a:prstGeom prst="rect">
            <a:avLst/>
          </a:prstGeom>
          <a:noFill/>
          <a:ln/>
        </p:spPr>
        <p:txBody>
          <a:bodyPr wrap="none" lIns="0" tIns="0" rIns="0" bIns="0" rtlCol="0" anchor="t"/>
          <a:lstStyle/>
          <a:p>
            <a:pPr indent="0" marL="0">
              <a:lnSpc>
                <a:spcPts val="3700"/>
              </a:lnSpc>
              <a:buNone/>
            </a:pPr>
            <a:r>
              <a:rPr lang="en-US" sz="2950" spc="-60" kern="0" dirty="0">
                <a:solidFill>
                  <a:srgbClr val="D73AD7"/>
                </a:solidFill>
                <a:latin typeface="Source Serif Pro" pitchFamily="34" charset="0"/>
                <a:ea typeface="Source Serif Pro" pitchFamily="34" charset="-122"/>
                <a:cs typeface="Source Serif Pro" pitchFamily="34" charset="-120"/>
              </a:rPr>
              <a:t>Evaluation of Metrics</a:t>
            </a:r>
            <a:endParaRPr lang="en-US" sz="2950" dirty="0"/>
          </a:p>
        </p:txBody>
      </p:sp>
      <p:sp>
        <p:nvSpPr>
          <p:cNvPr id="3" name="Text 1"/>
          <p:cNvSpPr/>
          <p:nvPr/>
        </p:nvSpPr>
        <p:spPr>
          <a:xfrm>
            <a:off x="968693" y="1240750"/>
            <a:ext cx="12692896" cy="258128"/>
          </a:xfrm>
          <a:prstGeom prst="rect">
            <a:avLst/>
          </a:prstGeom>
          <a:noFill/>
          <a:ln/>
        </p:spPr>
        <p:txBody>
          <a:bodyPr wrap="none" lIns="0" tIns="0" rIns="0" bIns="0" rtlCol="0" anchor="t"/>
          <a:lstStyle/>
          <a:p>
            <a:pPr indent="0" marL="0">
              <a:lnSpc>
                <a:spcPts val="2000"/>
              </a:lnSpc>
              <a:buNone/>
            </a:pPr>
            <a:r>
              <a:rPr lang="en-US" sz="1250" spc="-25" kern="0" dirty="0">
                <a:solidFill>
                  <a:srgbClr val="272525"/>
                </a:solidFill>
                <a:latin typeface="Source Sans Pro" pitchFamily="34" charset="0"/>
                <a:ea typeface="Source Sans Pro" pitchFamily="34" charset="-122"/>
                <a:cs typeface="Source Sans Pro" pitchFamily="34" charset="-120"/>
              </a:rPr>
              <a:t>XGBoost DL and Random Forest gave best results of recall scores.</a:t>
            </a:r>
            <a:endParaRPr lang="en-US" sz="1250" dirty="0"/>
          </a:p>
        </p:txBody>
      </p:sp>
      <p:pic>
        <p:nvPicPr>
          <p:cNvPr id="4" name="Image 0" descr="preencoded.png">    </p:cNvPr>
          <p:cNvPicPr>
            <a:picLocks noChangeAspect="1"/>
          </p:cNvPicPr>
          <p:nvPr/>
        </p:nvPicPr>
        <p:blipFill>
          <a:blip r:embed="rId1"/>
          <a:stretch>
            <a:fillRect/>
          </a:stretch>
        </p:blipFill>
        <p:spPr>
          <a:xfrm>
            <a:off x="968693" y="1680329"/>
            <a:ext cx="7112556" cy="5226248"/>
          </a:xfrm>
          <a:prstGeom prst="rect">
            <a:avLst/>
          </a:prstGeom>
        </p:spPr>
      </p:pic>
      <p:sp>
        <p:nvSpPr>
          <p:cNvPr id="5" name="Text 2"/>
          <p:cNvSpPr/>
          <p:nvPr/>
        </p:nvSpPr>
        <p:spPr>
          <a:xfrm>
            <a:off x="968693" y="7088029"/>
            <a:ext cx="12692896" cy="258128"/>
          </a:xfrm>
          <a:prstGeom prst="rect">
            <a:avLst/>
          </a:prstGeom>
          <a:noFill/>
          <a:ln/>
        </p:spPr>
        <p:txBody>
          <a:bodyPr wrap="none" lIns="0" tIns="0" rIns="0" bIns="0" rtlCol="0" anchor="t"/>
          <a:lstStyle/>
          <a:p>
            <a:pPr indent="0" marL="0">
              <a:lnSpc>
                <a:spcPts val="2000"/>
              </a:lnSpc>
              <a:buNone/>
            </a:pPr>
            <a:endParaRPr lang="en-US" sz="1250" dirty="0"/>
          </a:p>
        </p:txBody>
      </p:sp>
      <p:sp>
        <p:nvSpPr>
          <p:cNvPr id="6" name="Text 3"/>
          <p:cNvSpPr/>
          <p:nvPr/>
        </p:nvSpPr>
        <p:spPr>
          <a:xfrm>
            <a:off x="968693" y="7527608"/>
            <a:ext cx="12692896" cy="258128"/>
          </a:xfrm>
          <a:prstGeom prst="rect">
            <a:avLst/>
          </a:prstGeom>
          <a:noFill/>
          <a:ln/>
        </p:spPr>
        <p:txBody>
          <a:bodyPr wrap="none" lIns="0" tIns="0" rIns="0" bIns="0" rtlCol="0" anchor="t"/>
          <a:lstStyle/>
          <a:p>
            <a:pPr indent="0" marL="0">
              <a:lnSpc>
                <a:spcPts val="2000"/>
              </a:lnSpc>
              <a:buNone/>
            </a:pPr>
            <a:endParaRPr lang="en-US" sz="12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968693" y="574238"/>
            <a:ext cx="4913233" cy="614124"/>
          </a:xfrm>
          <a:prstGeom prst="rect">
            <a:avLst/>
          </a:prstGeom>
          <a:noFill/>
          <a:ln/>
        </p:spPr>
        <p:txBody>
          <a:bodyPr wrap="none" lIns="0" tIns="0" rIns="0" bIns="0" rtlCol="0" anchor="t"/>
          <a:lstStyle/>
          <a:p>
            <a:pPr indent="0" marL="0">
              <a:lnSpc>
                <a:spcPts val="4800"/>
              </a:lnSpc>
              <a:buNone/>
            </a:pPr>
            <a:r>
              <a:rPr lang="en-US" sz="3850" spc="-77" kern="0" dirty="0">
                <a:solidFill>
                  <a:srgbClr val="D73AD7"/>
                </a:solidFill>
                <a:latin typeface="Source Serif Pro" pitchFamily="34" charset="0"/>
                <a:ea typeface="Source Serif Pro" pitchFamily="34" charset="-122"/>
                <a:cs typeface="Source Serif Pro" pitchFamily="34" charset="-120"/>
              </a:rPr>
              <a:t>Evaluation of Metrics</a:t>
            </a:r>
            <a:endParaRPr lang="en-US" sz="3850" dirty="0"/>
          </a:p>
        </p:txBody>
      </p:sp>
      <p:pic>
        <p:nvPicPr>
          <p:cNvPr id="3" name="Image 0" descr="preencoded.png">    </p:cNvPr>
          <p:cNvPicPr>
            <a:picLocks noChangeAspect="1"/>
          </p:cNvPicPr>
          <p:nvPr/>
        </p:nvPicPr>
        <p:blipFill>
          <a:blip r:embed="rId1"/>
          <a:stretch>
            <a:fillRect/>
          </a:stretch>
        </p:blipFill>
        <p:spPr>
          <a:xfrm>
            <a:off x="968693" y="1736408"/>
            <a:ext cx="6091714" cy="4416385"/>
          </a:xfrm>
          <a:prstGeom prst="rect">
            <a:avLst/>
          </a:prstGeom>
        </p:spPr>
      </p:pic>
      <p:sp>
        <p:nvSpPr>
          <p:cNvPr id="4" name="Text 1"/>
          <p:cNvSpPr/>
          <p:nvPr/>
        </p:nvSpPr>
        <p:spPr>
          <a:xfrm>
            <a:off x="968693" y="6387703"/>
            <a:ext cx="2456617" cy="306943"/>
          </a:xfrm>
          <a:prstGeom prst="rect">
            <a:avLst/>
          </a:prstGeom>
          <a:noFill/>
          <a:ln/>
        </p:spPr>
        <p:txBody>
          <a:bodyPr wrap="none" lIns="0" tIns="0" rIns="0" bIns="0" rtlCol="0" anchor="t"/>
          <a:lstStyle/>
          <a:p>
            <a:pPr indent="0" marL="0">
              <a:lnSpc>
                <a:spcPts val="2400"/>
              </a:lnSpc>
              <a:buNone/>
            </a:pPr>
            <a:endParaRPr lang="en-US" sz="1900" dirty="0"/>
          </a:p>
        </p:txBody>
      </p:sp>
      <p:sp>
        <p:nvSpPr>
          <p:cNvPr id="5" name="Text 2"/>
          <p:cNvSpPr/>
          <p:nvPr/>
        </p:nvSpPr>
        <p:spPr>
          <a:xfrm>
            <a:off x="968693" y="6903363"/>
            <a:ext cx="6091714" cy="334089"/>
          </a:xfrm>
          <a:prstGeom prst="rect">
            <a:avLst/>
          </a:prstGeom>
          <a:noFill/>
          <a:ln/>
        </p:spPr>
        <p:txBody>
          <a:bodyPr wrap="none" lIns="0" tIns="0" rIns="0" bIns="0" rtlCol="0" anchor="t"/>
          <a:lstStyle/>
          <a:p>
            <a:pPr indent="0" marL="0">
              <a:lnSpc>
                <a:spcPts val="2600"/>
              </a:lnSpc>
              <a:buNone/>
            </a:pPr>
            <a:r>
              <a:rPr lang="en-US" sz="1600" spc="-33" kern="0" dirty="0">
                <a:solidFill>
                  <a:srgbClr val="272525"/>
                </a:solidFill>
                <a:latin typeface="Source Sans Pro" pitchFamily="34" charset="0"/>
                <a:ea typeface="Source Sans Pro" pitchFamily="34" charset="-122"/>
                <a:cs typeface="Source Sans Pro" pitchFamily="34" charset="-120"/>
              </a:rPr>
              <a:t>Random Forest XGBoost and KNN gave best scores of F1 Score.</a:t>
            </a:r>
            <a:endParaRPr lang="en-US" sz="1600" dirty="0"/>
          </a:p>
        </p:txBody>
      </p:sp>
      <p:sp>
        <p:nvSpPr>
          <p:cNvPr id="6" name="Text 3"/>
          <p:cNvSpPr/>
          <p:nvPr/>
        </p:nvSpPr>
        <p:spPr>
          <a:xfrm>
            <a:off x="968693" y="7425333"/>
            <a:ext cx="6091714" cy="334089"/>
          </a:xfrm>
          <a:prstGeom prst="rect">
            <a:avLst/>
          </a:prstGeom>
          <a:noFill/>
          <a:ln/>
        </p:spPr>
        <p:txBody>
          <a:bodyPr wrap="none" lIns="0" tIns="0" rIns="0" bIns="0" rtlCol="0" anchor="t"/>
          <a:lstStyle/>
          <a:p>
            <a:pPr indent="0" marL="0">
              <a:lnSpc>
                <a:spcPts val="2600"/>
              </a:lnSpc>
              <a:buNone/>
            </a:pPr>
            <a:endParaRPr lang="en-US" sz="1600" dirty="0"/>
          </a:p>
        </p:txBody>
      </p:sp>
      <p:pic>
        <p:nvPicPr>
          <p:cNvPr id="7" name="Image 1" descr="preencoded.png">    </p:cNvPr>
          <p:cNvPicPr>
            <a:picLocks noChangeAspect="1"/>
          </p:cNvPicPr>
          <p:nvPr/>
        </p:nvPicPr>
        <p:blipFill>
          <a:blip r:embed="rId2"/>
          <a:stretch>
            <a:fillRect/>
          </a:stretch>
        </p:blipFill>
        <p:spPr>
          <a:xfrm>
            <a:off x="7577376" y="1736408"/>
            <a:ext cx="6091714" cy="4429244"/>
          </a:xfrm>
          <a:prstGeom prst="rect">
            <a:avLst/>
          </a:prstGeom>
        </p:spPr>
      </p:pic>
      <p:sp>
        <p:nvSpPr>
          <p:cNvPr id="8" name="Text 4"/>
          <p:cNvSpPr/>
          <p:nvPr/>
        </p:nvSpPr>
        <p:spPr>
          <a:xfrm>
            <a:off x="7577376" y="6400562"/>
            <a:ext cx="2456617" cy="306943"/>
          </a:xfrm>
          <a:prstGeom prst="rect">
            <a:avLst/>
          </a:prstGeom>
          <a:noFill/>
          <a:ln/>
        </p:spPr>
        <p:txBody>
          <a:bodyPr wrap="none" lIns="0" tIns="0" rIns="0" bIns="0" rtlCol="0" anchor="t"/>
          <a:lstStyle/>
          <a:p>
            <a:pPr indent="0" marL="0">
              <a:lnSpc>
                <a:spcPts val="2400"/>
              </a:lnSpc>
              <a:buNone/>
            </a:pPr>
            <a:endParaRPr lang="en-US" sz="1900" dirty="0"/>
          </a:p>
        </p:txBody>
      </p:sp>
      <p:sp>
        <p:nvSpPr>
          <p:cNvPr id="9" name="Text 5"/>
          <p:cNvSpPr/>
          <p:nvPr/>
        </p:nvSpPr>
        <p:spPr>
          <a:xfrm>
            <a:off x="7577376" y="6916222"/>
            <a:ext cx="6091714" cy="334089"/>
          </a:xfrm>
          <a:prstGeom prst="rect">
            <a:avLst/>
          </a:prstGeom>
          <a:noFill/>
          <a:ln/>
        </p:spPr>
        <p:txBody>
          <a:bodyPr wrap="none" lIns="0" tIns="0" rIns="0" bIns="0" rtlCol="0" anchor="t"/>
          <a:lstStyle/>
          <a:p>
            <a:pPr indent="0" marL="0">
              <a:lnSpc>
                <a:spcPts val="2600"/>
              </a:lnSpc>
              <a:buNone/>
            </a:pPr>
            <a:r>
              <a:rPr lang="en-US" sz="1600" spc="-33" kern="0" dirty="0">
                <a:solidFill>
                  <a:srgbClr val="272525"/>
                </a:solidFill>
                <a:latin typeface="Source Sans Pro" pitchFamily="34" charset="0"/>
                <a:ea typeface="Source Sans Pro" pitchFamily="34" charset="-122"/>
                <a:cs typeface="Source Sans Pro" pitchFamily="34" charset="-120"/>
              </a:rPr>
              <a:t>Random Forest XGBoost and KNN gave best scores of Precision Score.</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968693" y="571262"/>
            <a:ext cx="5632966" cy="610910"/>
          </a:xfrm>
          <a:prstGeom prst="rect">
            <a:avLst/>
          </a:prstGeom>
          <a:noFill/>
          <a:ln/>
        </p:spPr>
        <p:txBody>
          <a:bodyPr wrap="none" lIns="0" tIns="0" rIns="0" bIns="0" rtlCol="0" anchor="t"/>
          <a:lstStyle/>
          <a:p>
            <a:pPr indent="0" marL="0">
              <a:lnSpc>
                <a:spcPts val="4800"/>
              </a:lnSpc>
              <a:buNone/>
            </a:pPr>
            <a:r>
              <a:rPr lang="en-US" sz="3800" spc="-77" kern="0" dirty="0">
                <a:solidFill>
                  <a:srgbClr val="D73AD7"/>
                </a:solidFill>
                <a:latin typeface="Source Serif Pro" pitchFamily="34" charset="0"/>
                <a:ea typeface="Source Serif Pro" pitchFamily="34" charset="-122"/>
                <a:cs typeface="Source Serif Pro" pitchFamily="34" charset="-120"/>
              </a:rPr>
              <a:t>Evaluation of Visualization</a:t>
            </a:r>
            <a:endParaRPr lang="en-US" sz="3800" dirty="0"/>
          </a:p>
        </p:txBody>
      </p:sp>
      <p:pic>
        <p:nvPicPr>
          <p:cNvPr id="3" name="Image 0" descr="preencoded.png">    </p:cNvPr>
          <p:cNvPicPr>
            <a:picLocks noChangeAspect="1"/>
          </p:cNvPicPr>
          <p:nvPr/>
        </p:nvPicPr>
        <p:blipFill>
          <a:blip r:embed="rId1"/>
          <a:stretch>
            <a:fillRect/>
          </a:stretch>
        </p:blipFill>
        <p:spPr>
          <a:xfrm>
            <a:off x="968693" y="1727359"/>
            <a:ext cx="6093023" cy="4172902"/>
          </a:xfrm>
          <a:prstGeom prst="rect">
            <a:avLst/>
          </a:prstGeom>
        </p:spPr>
      </p:pic>
      <p:sp>
        <p:nvSpPr>
          <p:cNvPr id="4" name="Text 1"/>
          <p:cNvSpPr/>
          <p:nvPr/>
        </p:nvSpPr>
        <p:spPr>
          <a:xfrm>
            <a:off x="968693" y="6133862"/>
            <a:ext cx="2443996" cy="305514"/>
          </a:xfrm>
          <a:prstGeom prst="rect">
            <a:avLst/>
          </a:prstGeom>
          <a:noFill/>
          <a:ln/>
        </p:spPr>
        <p:txBody>
          <a:bodyPr wrap="none" lIns="0" tIns="0" rIns="0" bIns="0" rtlCol="0" anchor="t"/>
          <a:lstStyle/>
          <a:p>
            <a:pPr indent="0" marL="0">
              <a:lnSpc>
                <a:spcPts val="2400"/>
              </a:lnSpc>
              <a:buNone/>
            </a:pPr>
            <a:endParaRPr lang="en-US" sz="1900" dirty="0"/>
          </a:p>
        </p:txBody>
      </p:sp>
      <p:sp>
        <p:nvSpPr>
          <p:cNvPr id="5" name="Text 2"/>
          <p:cNvSpPr/>
          <p:nvPr/>
        </p:nvSpPr>
        <p:spPr>
          <a:xfrm>
            <a:off x="968693" y="6647021"/>
            <a:ext cx="6093023" cy="332423"/>
          </a:xfrm>
          <a:prstGeom prst="rect">
            <a:avLst/>
          </a:prstGeom>
          <a:noFill/>
          <a:ln/>
        </p:spPr>
        <p:txBody>
          <a:bodyPr wrap="none" lIns="0" tIns="0" rIns="0" bIns="0" rtlCol="0" anchor="t"/>
          <a:lstStyle/>
          <a:p>
            <a:pPr indent="0" marL="0">
              <a:lnSpc>
                <a:spcPts val="2600"/>
              </a:lnSpc>
              <a:buNone/>
            </a:pPr>
            <a:r>
              <a:rPr lang="en-US" sz="1600" spc="-33" kern="0" dirty="0">
                <a:solidFill>
                  <a:srgbClr val="272525"/>
                </a:solidFill>
                <a:latin typeface="Source Sans Pro" pitchFamily="34" charset="0"/>
                <a:ea typeface="Source Sans Pro" pitchFamily="34" charset="-122"/>
                <a:cs typeface="Source Sans Pro" pitchFamily="34" charset="-120"/>
              </a:rPr>
              <a:t>16.6% of employees left the company.</a:t>
            </a:r>
            <a:endParaRPr lang="en-US" sz="1600" dirty="0"/>
          </a:p>
        </p:txBody>
      </p:sp>
      <p:pic>
        <p:nvPicPr>
          <p:cNvPr id="6" name="Image 1" descr="preencoded.png">    </p:cNvPr>
          <p:cNvPicPr>
            <a:picLocks noChangeAspect="1"/>
          </p:cNvPicPr>
          <p:nvPr/>
        </p:nvPicPr>
        <p:blipFill>
          <a:blip r:embed="rId2"/>
          <a:stretch>
            <a:fillRect/>
          </a:stretch>
        </p:blipFill>
        <p:spPr>
          <a:xfrm>
            <a:off x="7576066" y="1727359"/>
            <a:ext cx="6093023" cy="4754999"/>
          </a:xfrm>
          <a:prstGeom prst="rect">
            <a:avLst/>
          </a:prstGeom>
        </p:spPr>
      </p:pic>
      <p:sp>
        <p:nvSpPr>
          <p:cNvPr id="7" name="Text 3"/>
          <p:cNvSpPr/>
          <p:nvPr/>
        </p:nvSpPr>
        <p:spPr>
          <a:xfrm>
            <a:off x="7576066" y="6715958"/>
            <a:ext cx="2443996" cy="305514"/>
          </a:xfrm>
          <a:prstGeom prst="rect">
            <a:avLst/>
          </a:prstGeom>
          <a:noFill/>
          <a:ln/>
        </p:spPr>
        <p:txBody>
          <a:bodyPr wrap="none" lIns="0" tIns="0" rIns="0" bIns="0" rtlCol="0" anchor="t"/>
          <a:lstStyle/>
          <a:p>
            <a:pPr indent="0" marL="0">
              <a:lnSpc>
                <a:spcPts val="2400"/>
              </a:lnSpc>
              <a:buNone/>
            </a:pPr>
            <a:endParaRPr lang="en-US" sz="1900" dirty="0"/>
          </a:p>
        </p:txBody>
      </p:sp>
      <p:sp>
        <p:nvSpPr>
          <p:cNvPr id="8" name="Text 4"/>
          <p:cNvSpPr/>
          <p:nvPr/>
        </p:nvSpPr>
        <p:spPr>
          <a:xfrm>
            <a:off x="7576066" y="7229118"/>
            <a:ext cx="6093023" cy="664845"/>
          </a:xfrm>
          <a:prstGeom prst="rect">
            <a:avLst/>
          </a:prstGeom>
          <a:noFill/>
          <a:ln/>
        </p:spPr>
        <p:txBody>
          <a:bodyPr wrap="square" lIns="0" tIns="0" rIns="0" bIns="0" rtlCol="0" anchor="t"/>
          <a:lstStyle/>
          <a:p>
            <a:pPr indent="0" marL="0">
              <a:lnSpc>
                <a:spcPts val="2600"/>
              </a:lnSpc>
              <a:buNone/>
            </a:pPr>
            <a:r>
              <a:rPr lang="en-US" sz="1600" spc="-33" kern="0" dirty="0">
                <a:solidFill>
                  <a:srgbClr val="272525"/>
                </a:solidFill>
                <a:latin typeface="Source Sans Pro" pitchFamily="34" charset="0"/>
                <a:ea typeface="Source Sans Pro" pitchFamily="34" charset="-122"/>
                <a:cs typeface="Source Sans Pro" pitchFamily="34" charset="-120"/>
              </a:rPr>
              <a:t>Of those who left, 59% were on low salaries, 38.6% on medium salaries and 2.4% on high salaries.</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68693" y="2033945"/>
            <a:ext cx="6045279" cy="3544491"/>
          </a:xfrm>
          <a:prstGeom prst="rect">
            <a:avLst/>
          </a:prstGeom>
        </p:spPr>
      </p:pic>
      <p:sp>
        <p:nvSpPr>
          <p:cNvPr id="3" name="Text 0"/>
          <p:cNvSpPr/>
          <p:nvPr/>
        </p:nvSpPr>
        <p:spPr>
          <a:xfrm>
            <a:off x="968693" y="5856089"/>
            <a:ext cx="6045279"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4" name="Text 1"/>
          <p:cNvSpPr/>
          <p:nvPr/>
        </p:nvSpPr>
        <p:spPr>
          <a:xfrm>
            <a:off x="7623810" y="2882622"/>
            <a:ext cx="6045279" cy="1452086"/>
          </a:xfrm>
          <a:prstGeom prst="rect">
            <a:avLst/>
          </a:prstGeom>
          <a:noFill/>
          <a:ln/>
        </p:spPr>
        <p:txBody>
          <a:bodyPr wrap="squar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Evaluation of Visualization</a:t>
            </a:r>
            <a:endParaRPr lang="en-US" sz="4550" dirty="0"/>
          </a:p>
        </p:txBody>
      </p:sp>
      <p:sp>
        <p:nvSpPr>
          <p:cNvPr id="5" name="Text 2"/>
          <p:cNvSpPr/>
          <p:nvPr/>
        </p:nvSpPr>
        <p:spPr>
          <a:xfrm>
            <a:off x="7623810" y="4581525"/>
            <a:ext cx="6045279"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Number of departmental allocations. Sales had the most departures.</a:t>
            </a:r>
            <a:endParaRPr lang="en-US" sz="1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968693" y="548640"/>
            <a:ext cx="5411986" cy="586740"/>
          </a:xfrm>
          <a:prstGeom prst="rect">
            <a:avLst/>
          </a:prstGeom>
          <a:noFill/>
          <a:ln/>
        </p:spPr>
        <p:txBody>
          <a:bodyPr wrap="none" lIns="0" tIns="0" rIns="0" bIns="0" rtlCol="0" anchor="t"/>
          <a:lstStyle/>
          <a:p>
            <a:pPr indent="0" marL="0">
              <a:lnSpc>
                <a:spcPts val="4600"/>
              </a:lnSpc>
              <a:buNone/>
            </a:pPr>
            <a:r>
              <a:rPr lang="en-US" sz="3650" spc="-74" kern="0" dirty="0">
                <a:solidFill>
                  <a:srgbClr val="D73AD7"/>
                </a:solidFill>
                <a:latin typeface="Source Serif Pro" pitchFamily="34" charset="0"/>
                <a:ea typeface="Source Serif Pro" pitchFamily="34" charset="-122"/>
                <a:cs typeface="Source Serif Pro" pitchFamily="34" charset="-120"/>
              </a:rPr>
              <a:t>Evaluation of Visualization</a:t>
            </a:r>
            <a:endParaRPr lang="en-US" sz="3650" dirty="0"/>
          </a:p>
        </p:txBody>
      </p:sp>
      <p:pic>
        <p:nvPicPr>
          <p:cNvPr id="3" name="Image 0" descr="preencoded.png">    </p:cNvPr>
          <p:cNvPicPr>
            <a:picLocks noChangeAspect="1"/>
          </p:cNvPicPr>
          <p:nvPr/>
        </p:nvPicPr>
        <p:blipFill>
          <a:blip r:embed="rId1"/>
          <a:stretch>
            <a:fillRect/>
          </a:stretch>
        </p:blipFill>
        <p:spPr>
          <a:xfrm>
            <a:off x="968693" y="1534358"/>
            <a:ext cx="10139363" cy="4938713"/>
          </a:xfrm>
          <a:prstGeom prst="rect">
            <a:avLst/>
          </a:prstGeom>
        </p:spPr>
      </p:pic>
      <p:sp>
        <p:nvSpPr>
          <p:cNvPr id="4" name="Text 1"/>
          <p:cNvSpPr/>
          <p:nvPr/>
        </p:nvSpPr>
        <p:spPr>
          <a:xfrm>
            <a:off x="968693" y="6772275"/>
            <a:ext cx="2347555" cy="293489"/>
          </a:xfrm>
          <a:prstGeom prst="rect">
            <a:avLst/>
          </a:prstGeom>
          <a:noFill/>
          <a:ln/>
        </p:spPr>
        <p:txBody>
          <a:bodyPr wrap="none" lIns="0" tIns="0" rIns="0" bIns="0" rtlCol="0" anchor="t"/>
          <a:lstStyle/>
          <a:p>
            <a:pPr indent="0" marL="0">
              <a:lnSpc>
                <a:spcPts val="2300"/>
              </a:lnSpc>
              <a:buNone/>
            </a:pPr>
            <a:endParaRPr lang="en-US" sz="1800" dirty="0"/>
          </a:p>
        </p:txBody>
      </p:sp>
      <p:sp>
        <p:nvSpPr>
          <p:cNvPr id="5" name="Text 2"/>
          <p:cNvSpPr/>
          <p:nvPr/>
        </p:nvSpPr>
        <p:spPr>
          <a:xfrm>
            <a:off x="968693" y="7364968"/>
            <a:ext cx="12692896" cy="319207"/>
          </a:xfrm>
          <a:prstGeom prst="rect">
            <a:avLst/>
          </a:prstGeom>
          <a:noFill/>
          <a:ln/>
        </p:spPr>
        <p:txBody>
          <a:bodyPr wrap="none" lIns="0" tIns="0" rIns="0" bIns="0" rtlCol="0" anchor="t"/>
          <a:lstStyle/>
          <a:p>
            <a:pPr indent="0" marL="0">
              <a:lnSpc>
                <a:spcPts val="2500"/>
              </a:lnSpc>
              <a:buNone/>
            </a:pPr>
            <a:r>
              <a:rPr lang="en-US" sz="1550" spc="-31" kern="0" dirty="0">
                <a:solidFill>
                  <a:srgbClr val="272525"/>
                </a:solidFill>
                <a:latin typeface="Source Sans Pro" pitchFamily="34" charset="0"/>
                <a:ea typeface="Source Sans Pro" pitchFamily="34" charset="-122"/>
                <a:cs typeface="Source Sans Pro" pitchFamily="34" charset="-120"/>
              </a:rPr>
              <a:t>Most of those separated by department are low-paid. More people leave Sales, Support and Technical.</a:t>
            </a:r>
            <a:endParaRPr lang="en-US" sz="15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968693" y="499586"/>
            <a:ext cx="4927521" cy="534352"/>
          </a:xfrm>
          <a:prstGeom prst="rect">
            <a:avLst/>
          </a:prstGeom>
          <a:noFill/>
          <a:ln/>
        </p:spPr>
        <p:txBody>
          <a:bodyPr wrap="none" lIns="0" tIns="0" rIns="0" bIns="0" rtlCol="0" anchor="t"/>
          <a:lstStyle/>
          <a:p>
            <a:pPr indent="0" marL="0">
              <a:lnSpc>
                <a:spcPts val="4200"/>
              </a:lnSpc>
              <a:buNone/>
            </a:pPr>
            <a:r>
              <a:rPr lang="en-US" sz="3350" spc="-67" kern="0" dirty="0">
                <a:solidFill>
                  <a:srgbClr val="D73AD7"/>
                </a:solidFill>
                <a:latin typeface="Source Serif Pro" pitchFamily="34" charset="0"/>
                <a:ea typeface="Source Serif Pro" pitchFamily="34" charset="-122"/>
                <a:cs typeface="Source Serif Pro" pitchFamily="34" charset="-120"/>
              </a:rPr>
              <a:t>Evaluation of Visualization</a:t>
            </a:r>
            <a:endParaRPr lang="en-US" sz="3350" dirty="0"/>
          </a:p>
        </p:txBody>
      </p:sp>
      <p:pic>
        <p:nvPicPr>
          <p:cNvPr id="3" name="Image 0" descr="preencoded.png">    </p:cNvPr>
          <p:cNvPicPr>
            <a:picLocks noChangeAspect="1"/>
          </p:cNvPicPr>
          <p:nvPr/>
        </p:nvPicPr>
        <p:blipFill>
          <a:blip r:embed="rId1"/>
          <a:stretch>
            <a:fillRect/>
          </a:stretch>
        </p:blipFill>
        <p:spPr>
          <a:xfrm>
            <a:off x="968693" y="1510784"/>
            <a:ext cx="6124813" cy="5555933"/>
          </a:xfrm>
          <a:prstGeom prst="rect">
            <a:avLst/>
          </a:prstGeom>
        </p:spPr>
      </p:pic>
      <p:sp>
        <p:nvSpPr>
          <p:cNvPr id="4" name="Text 1"/>
          <p:cNvSpPr/>
          <p:nvPr/>
        </p:nvSpPr>
        <p:spPr>
          <a:xfrm>
            <a:off x="968693" y="7271028"/>
            <a:ext cx="2137529" cy="267057"/>
          </a:xfrm>
          <a:prstGeom prst="rect">
            <a:avLst/>
          </a:prstGeom>
          <a:noFill/>
          <a:ln/>
        </p:spPr>
        <p:txBody>
          <a:bodyPr wrap="none" lIns="0" tIns="0" rIns="0" bIns="0" rtlCol="0" anchor="t"/>
          <a:lstStyle/>
          <a:p>
            <a:pPr indent="0" marL="0">
              <a:lnSpc>
                <a:spcPts val="2100"/>
              </a:lnSpc>
              <a:buNone/>
            </a:pPr>
            <a:endParaRPr lang="en-US" sz="1650" dirty="0"/>
          </a:p>
        </p:txBody>
      </p:sp>
      <p:sp>
        <p:nvSpPr>
          <p:cNvPr id="5" name="Text 2"/>
          <p:cNvSpPr/>
          <p:nvPr/>
        </p:nvSpPr>
        <p:spPr>
          <a:xfrm>
            <a:off x="968693" y="7719774"/>
            <a:ext cx="6124813" cy="581263"/>
          </a:xfrm>
          <a:prstGeom prst="rect">
            <a:avLst/>
          </a:prstGeom>
          <a:noFill/>
          <a:ln/>
        </p:spPr>
        <p:txBody>
          <a:bodyPr wrap="square" lIns="0" tIns="0" rIns="0" bIns="0" rtlCol="0" anchor="t"/>
          <a:lstStyle/>
          <a:p>
            <a:pPr indent="0" marL="0">
              <a:lnSpc>
                <a:spcPts val="2250"/>
              </a:lnSpc>
              <a:buNone/>
            </a:pPr>
            <a:r>
              <a:rPr lang="en-US" sz="1400" spc="-29" kern="0" dirty="0">
                <a:solidFill>
                  <a:srgbClr val="272525"/>
                </a:solidFill>
                <a:latin typeface="Source Sans Pro" pitchFamily="34" charset="0"/>
                <a:ea typeface="Source Sans Pro" pitchFamily="34" charset="-122"/>
                <a:cs typeface="Source Sans Pro" pitchFamily="34" charset="-120"/>
              </a:rPr>
              <a:t>Employees who have been with the company between 3-5 years have a higher rate of Churn.</a:t>
            </a:r>
            <a:endParaRPr lang="en-US" sz="1400" dirty="0"/>
          </a:p>
        </p:txBody>
      </p:sp>
      <p:pic>
        <p:nvPicPr>
          <p:cNvPr id="6" name="Image 1" descr="preencoded.png">    </p:cNvPr>
          <p:cNvPicPr>
            <a:picLocks noChangeAspect="1"/>
          </p:cNvPicPr>
          <p:nvPr/>
        </p:nvPicPr>
        <p:blipFill>
          <a:blip r:embed="rId2"/>
          <a:stretch>
            <a:fillRect/>
          </a:stretch>
        </p:blipFill>
        <p:spPr>
          <a:xfrm>
            <a:off x="7544276" y="1510784"/>
            <a:ext cx="6124813" cy="5717738"/>
          </a:xfrm>
          <a:prstGeom prst="rect">
            <a:avLst/>
          </a:prstGeom>
        </p:spPr>
      </p:pic>
      <p:sp>
        <p:nvSpPr>
          <p:cNvPr id="7" name="Text 3"/>
          <p:cNvSpPr/>
          <p:nvPr/>
        </p:nvSpPr>
        <p:spPr>
          <a:xfrm>
            <a:off x="7544276" y="7432834"/>
            <a:ext cx="2137529" cy="267057"/>
          </a:xfrm>
          <a:prstGeom prst="rect">
            <a:avLst/>
          </a:prstGeom>
          <a:noFill/>
          <a:ln/>
        </p:spPr>
        <p:txBody>
          <a:bodyPr wrap="none" lIns="0" tIns="0" rIns="0" bIns="0" rtlCol="0" anchor="t"/>
          <a:lstStyle/>
          <a:p>
            <a:pPr indent="0" marL="0">
              <a:lnSpc>
                <a:spcPts val="2100"/>
              </a:lnSpc>
              <a:buNone/>
            </a:pPr>
            <a:endParaRPr lang="en-US" sz="1650" dirty="0"/>
          </a:p>
        </p:txBody>
      </p:sp>
      <p:sp>
        <p:nvSpPr>
          <p:cNvPr id="8" name="Text 4"/>
          <p:cNvSpPr/>
          <p:nvPr/>
        </p:nvSpPr>
        <p:spPr>
          <a:xfrm>
            <a:off x="7544276" y="7881580"/>
            <a:ext cx="6124813" cy="581263"/>
          </a:xfrm>
          <a:prstGeom prst="rect">
            <a:avLst/>
          </a:prstGeom>
          <a:noFill/>
          <a:ln/>
        </p:spPr>
        <p:txBody>
          <a:bodyPr wrap="square" lIns="0" tIns="0" rIns="0" bIns="0" rtlCol="0" anchor="t"/>
          <a:lstStyle/>
          <a:p>
            <a:pPr indent="0" marL="0">
              <a:lnSpc>
                <a:spcPts val="2250"/>
              </a:lnSpc>
              <a:buNone/>
            </a:pPr>
            <a:r>
              <a:rPr lang="en-US" sz="1400" spc="-29" kern="0" dirty="0">
                <a:solidFill>
                  <a:srgbClr val="272525"/>
                </a:solidFill>
                <a:latin typeface="Source Sans Pro" pitchFamily="34" charset="0"/>
                <a:ea typeface="Source Sans Pro" pitchFamily="34" charset="-122"/>
                <a:cs typeface="Source Sans Pro" pitchFamily="34" charset="-120"/>
              </a:rPr>
              <a:t>Here we see the distribution of leavers according to the number of projects they have done.</a:t>
            </a:r>
            <a:endParaRPr lang="en-US"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968693" y="511016"/>
            <a:ext cx="3897987" cy="422791"/>
          </a:xfrm>
          <a:prstGeom prst="rect">
            <a:avLst/>
          </a:prstGeom>
          <a:noFill/>
          <a:ln/>
        </p:spPr>
        <p:txBody>
          <a:bodyPr wrap="none" lIns="0" tIns="0" rIns="0" bIns="0" rtlCol="0" anchor="t"/>
          <a:lstStyle/>
          <a:p>
            <a:pPr indent="0" marL="0">
              <a:lnSpc>
                <a:spcPts val="3300"/>
              </a:lnSpc>
              <a:buNone/>
            </a:pPr>
            <a:r>
              <a:rPr lang="en-US" sz="2650" spc="-53" kern="0" dirty="0">
                <a:solidFill>
                  <a:srgbClr val="D73AD7"/>
                </a:solidFill>
                <a:latin typeface="Source Serif Pro" pitchFamily="34" charset="0"/>
                <a:ea typeface="Source Serif Pro" pitchFamily="34" charset="-122"/>
                <a:cs typeface="Source Serif Pro" pitchFamily="34" charset="-120"/>
              </a:rPr>
              <a:t>Evaluation of Visualization</a:t>
            </a:r>
            <a:endParaRPr lang="en-US" sz="2650" dirty="0"/>
          </a:p>
        </p:txBody>
      </p:sp>
      <p:pic>
        <p:nvPicPr>
          <p:cNvPr id="3" name="Image 0" descr="preencoded.png">    </p:cNvPr>
          <p:cNvPicPr>
            <a:picLocks noChangeAspect="1"/>
          </p:cNvPicPr>
          <p:nvPr/>
        </p:nvPicPr>
        <p:blipFill>
          <a:blip r:embed="rId1"/>
          <a:stretch>
            <a:fillRect/>
          </a:stretch>
        </p:blipFill>
        <p:spPr>
          <a:xfrm>
            <a:off x="968693" y="1221224"/>
            <a:ext cx="8868370" cy="5624632"/>
          </a:xfrm>
          <a:prstGeom prst="rect">
            <a:avLst/>
          </a:prstGeom>
        </p:spPr>
      </p:pic>
      <p:sp>
        <p:nvSpPr>
          <p:cNvPr id="4" name="Text 1"/>
          <p:cNvSpPr/>
          <p:nvPr/>
        </p:nvSpPr>
        <p:spPr>
          <a:xfrm>
            <a:off x="968693" y="7061478"/>
            <a:ext cx="1691283" cy="211455"/>
          </a:xfrm>
          <a:prstGeom prst="rect">
            <a:avLst/>
          </a:prstGeom>
          <a:noFill/>
          <a:ln/>
        </p:spPr>
        <p:txBody>
          <a:bodyPr wrap="none" lIns="0" tIns="0" rIns="0" bIns="0" rtlCol="0" anchor="t"/>
          <a:lstStyle/>
          <a:p>
            <a:pPr indent="0" marL="0">
              <a:lnSpc>
                <a:spcPts val="1650"/>
              </a:lnSpc>
              <a:buNone/>
            </a:pPr>
            <a:endParaRPr lang="en-US" sz="1300" dirty="0"/>
          </a:p>
        </p:txBody>
      </p:sp>
      <p:sp>
        <p:nvSpPr>
          <p:cNvPr id="5" name="Text 2"/>
          <p:cNvSpPr/>
          <p:nvPr/>
        </p:nvSpPr>
        <p:spPr>
          <a:xfrm>
            <a:off x="968693" y="7488555"/>
            <a:ext cx="12692896" cy="229910"/>
          </a:xfrm>
          <a:prstGeom prst="rect">
            <a:avLst/>
          </a:prstGeom>
          <a:noFill/>
          <a:ln/>
        </p:spPr>
        <p:txBody>
          <a:bodyPr wrap="none" lIns="0" tIns="0" rIns="0" bIns="0" rtlCol="0" anchor="t"/>
          <a:lstStyle/>
          <a:p>
            <a:pPr indent="0" marL="0">
              <a:lnSpc>
                <a:spcPts val="1800"/>
              </a:lnSpc>
              <a:buNone/>
            </a:pPr>
            <a:r>
              <a:rPr lang="en-US" sz="1100" spc="-23" kern="0" dirty="0">
                <a:solidFill>
                  <a:srgbClr val="272525"/>
                </a:solidFill>
                <a:latin typeface="Source Sans Pro" pitchFamily="34" charset="0"/>
                <a:ea typeface="Source Sans Pro" pitchFamily="34" charset="-122"/>
                <a:cs typeface="Source Sans Pro" pitchFamily="34" charset="-120"/>
              </a:rPr>
              <a:t>The correlation ratio is shown here. A low level of satisfaction leads to leaving the company. The amount of time worked in the company is low. Number of Projects is also low. From 3 years on people started to leave.</a:t>
            </a:r>
            <a:endParaRPr lang="en-US" sz="11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968693" y="553522"/>
            <a:ext cx="4736068" cy="591979"/>
          </a:xfrm>
          <a:prstGeom prst="rect">
            <a:avLst/>
          </a:prstGeom>
          <a:noFill/>
          <a:ln/>
        </p:spPr>
        <p:txBody>
          <a:bodyPr wrap="none" lIns="0" tIns="0" rIns="0" bIns="0" rtlCol="0" anchor="t"/>
          <a:lstStyle/>
          <a:p>
            <a:pPr indent="0" marL="0">
              <a:lnSpc>
                <a:spcPts val="4650"/>
              </a:lnSpc>
              <a:buNone/>
            </a:pPr>
            <a:r>
              <a:rPr lang="en-US" sz="3700" spc="-75" kern="0" dirty="0">
                <a:solidFill>
                  <a:srgbClr val="D73AD7"/>
                </a:solidFill>
                <a:latin typeface="Source Serif Pro" pitchFamily="34" charset="0"/>
                <a:ea typeface="Source Serif Pro" pitchFamily="34" charset="-122"/>
                <a:cs typeface="Source Serif Pro" pitchFamily="34" charset="-120"/>
              </a:rPr>
              <a:t>Conclusion</a:t>
            </a:r>
            <a:endParaRPr lang="en-US" sz="3700" dirty="0"/>
          </a:p>
        </p:txBody>
      </p:sp>
      <p:sp>
        <p:nvSpPr>
          <p:cNvPr id="3" name="Text 1"/>
          <p:cNvSpPr/>
          <p:nvPr/>
        </p:nvSpPr>
        <p:spPr>
          <a:xfrm>
            <a:off x="968693" y="1447324"/>
            <a:ext cx="12692896" cy="322064"/>
          </a:xfrm>
          <a:prstGeom prst="rect">
            <a:avLst/>
          </a:prstGeom>
          <a:noFill/>
          <a:ln/>
        </p:spPr>
        <p:txBody>
          <a:bodyPr wrap="non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1. Model Performance </a:t>
            </a:r>
            <a:endParaRPr lang="en-US" sz="1550" dirty="0"/>
          </a:p>
        </p:txBody>
      </p:sp>
      <p:sp>
        <p:nvSpPr>
          <p:cNvPr id="4" name="Text 2"/>
          <p:cNvSpPr/>
          <p:nvPr/>
        </p:nvSpPr>
        <p:spPr>
          <a:xfrm>
            <a:off x="968693" y="1995726"/>
            <a:ext cx="12692896" cy="322064"/>
          </a:xfrm>
          <a:prstGeom prst="rect">
            <a:avLst/>
          </a:prstGeom>
          <a:noFill/>
          <a:ln/>
        </p:spPr>
        <p:txBody>
          <a:bodyPr wrap="non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o Recall: The recall value is 91%, indicating how well the model captures positive classes. </a:t>
            </a:r>
            <a:endParaRPr lang="en-US" sz="1550" dirty="0"/>
          </a:p>
        </p:txBody>
      </p:sp>
      <p:sp>
        <p:nvSpPr>
          <p:cNvPr id="5" name="Text 3"/>
          <p:cNvSpPr/>
          <p:nvPr/>
        </p:nvSpPr>
        <p:spPr>
          <a:xfrm>
            <a:off x="968693" y="2544128"/>
            <a:ext cx="12692896" cy="322064"/>
          </a:xfrm>
          <a:prstGeom prst="rect">
            <a:avLst/>
          </a:prstGeom>
          <a:noFill/>
          <a:ln/>
        </p:spPr>
        <p:txBody>
          <a:bodyPr wrap="non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o  Average Precision: The precision value is 96%, indicating that the model minimizes false positives. </a:t>
            </a:r>
            <a:endParaRPr lang="en-US" sz="1550" dirty="0"/>
          </a:p>
        </p:txBody>
      </p:sp>
      <p:sp>
        <p:nvSpPr>
          <p:cNvPr id="6" name="Text 4"/>
          <p:cNvSpPr/>
          <p:nvPr/>
        </p:nvSpPr>
        <p:spPr>
          <a:xfrm>
            <a:off x="968693" y="3092529"/>
            <a:ext cx="12692896" cy="322064"/>
          </a:xfrm>
          <a:prstGeom prst="rect">
            <a:avLst/>
          </a:prstGeom>
          <a:noFill/>
          <a:ln/>
        </p:spPr>
        <p:txBody>
          <a:bodyPr wrap="non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o F1 Score: The F1 score is 95%, reflecting a balanced performance between precision and recall. </a:t>
            </a:r>
            <a:endParaRPr lang="en-US" sz="1550" dirty="0"/>
          </a:p>
        </p:txBody>
      </p:sp>
      <p:sp>
        <p:nvSpPr>
          <p:cNvPr id="7" name="Text 5"/>
          <p:cNvSpPr/>
          <p:nvPr/>
        </p:nvSpPr>
        <p:spPr>
          <a:xfrm>
            <a:off x="968693" y="3640931"/>
            <a:ext cx="12692896" cy="322064"/>
          </a:xfrm>
          <a:prstGeom prst="rect">
            <a:avLst/>
          </a:prstGeom>
          <a:noFill/>
          <a:ln/>
        </p:spPr>
        <p:txBody>
          <a:bodyPr wrap="non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2. Complexity Analysis </a:t>
            </a:r>
            <a:endParaRPr lang="en-US" sz="1550" dirty="0"/>
          </a:p>
        </p:txBody>
      </p:sp>
      <p:sp>
        <p:nvSpPr>
          <p:cNvPr id="8" name="Text 6"/>
          <p:cNvSpPr/>
          <p:nvPr/>
        </p:nvSpPr>
        <p:spPr>
          <a:xfrm>
            <a:off x="968693" y="4189333"/>
            <a:ext cx="12692896" cy="644128"/>
          </a:xfrm>
          <a:prstGeom prst="rect">
            <a:avLst/>
          </a:prstGeom>
          <a:noFill/>
          <a:ln/>
        </p:spPr>
        <p:txBody>
          <a:bodyPr wrap="squar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o Risk of Overfitting: The model's performance is evaluated for overfitting. In cases of overfitting, the model performs very well on the training data but poorly on the test data.</a:t>
            </a:r>
            <a:endParaRPr lang="en-US" sz="1550" dirty="0"/>
          </a:p>
        </p:txBody>
      </p:sp>
      <p:sp>
        <p:nvSpPr>
          <p:cNvPr id="9" name="Text 7"/>
          <p:cNvSpPr/>
          <p:nvPr/>
        </p:nvSpPr>
        <p:spPr>
          <a:xfrm>
            <a:off x="968693" y="5059799"/>
            <a:ext cx="12692896" cy="644128"/>
          </a:xfrm>
          <a:prstGeom prst="rect">
            <a:avLst/>
          </a:prstGeom>
          <a:noFill/>
          <a:ln/>
        </p:spPr>
        <p:txBody>
          <a:bodyPr wrap="squar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o Training Time: The training time and resource usage of the model are analyzed. For example, XGBoost may require more training time compared to Logistic Regression, but it provides better performance.</a:t>
            </a:r>
            <a:endParaRPr lang="en-US" sz="1550" dirty="0"/>
          </a:p>
        </p:txBody>
      </p:sp>
      <p:sp>
        <p:nvSpPr>
          <p:cNvPr id="10" name="Text 8"/>
          <p:cNvSpPr/>
          <p:nvPr/>
        </p:nvSpPr>
        <p:spPr>
          <a:xfrm>
            <a:off x="968693" y="5930265"/>
            <a:ext cx="12692896" cy="329684"/>
          </a:xfrm>
          <a:prstGeom prst="rect">
            <a:avLst/>
          </a:prstGeom>
          <a:noFill/>
          <a:ln/>
        </p:spPr>
        <p:txBody>
          <a:bodyPr wrap="none" lIns="0" tIns="0" rIns="0" bIns="0" rtlCol="0" anchor="t"/>
          <a:lstStyle/>
          <a:p>
            <a:pPr indent="0" marL="0">
              <a:lnSpc>
                <a:spcPts val="2500"/>
              </a:lnSpc>
              <a:buNone/>
            </a:pPr>
            <a:r>
              <a:rPr lang="en-US" sz="1550" spc="-32" kern="0" dirty="0">
                <a:solidFill>
                  <a:srgbClr val="272525"/>
                </a:solidFill>
                <a:highlight>
                  <a:srgbClr val="F4D4F7"/>
                </a:highlight>
                <a:latin typeface="Consolas" pitchFamily="34" charset="0"/>
                <a:ea typeface="Consolas" pitchFamily="34" charset="-122"/>
                <a:cs typeface="Consolas" pitchFamily="34" charset="-120"/>
              </a:rPr>
              <a:t>the Model </a:t>
            </a:r>
            <a:endParaRPr lang="en-US" sz="1550" dirty="0"/>
          </a:p>
        </p:txBody>
      </p:sp>
      <p:sp>
        <p:nvSpPr>
          <p:cNvPr id="11" name="Text 9"/>
          <p:cNvSpPr/>
          <p:nvPr/>
        </p:nvSpPr>
        <p:spPr>
          <a:xfrm>
            <a:off x="968693" y="6486287"/>
            <a:ext cx="12692896" cy="322064"/>
          </a:xfrm>
          <a:prstGeom prst="rect">
            <a:avLst/>
          </a:prstGeom>
          <a:noFill/>
          <a:ln/>
        </p:spPr>
        <p:txBody>
          <a:bodyPr wrap="non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The model generally performs well and offers a high accuracy rate. Additionally, the high F1 score indicates that both precision and recall are balanced.</a:t>
            </a:r>
            <a:endParaRPr lang="en-US" sz="1550" dirty="0"/>
          </a:p>
        </p:txBody>
      </p:sp>
      <p:sp>
        <p:nvSpPr>
          <p:cNvPr id="12" name="Text 10"/>
          <p:cNvSpPr/>
          <p:nvPr/>
        </p:nvSpPr>
        <p:spPr>
          <a:xfrm>
            <a:off x="968693" y="7034689"/>
            <a:ext cx="12692896" cy="644128"/>
          </a:xfrm>
          <a:prstGeom prst="rect">
            <a:avLst/>
          </a:prstGeom>
          <a:noFill/>
          <a:ln/>
        </p:spPr>
        <p:txBody>
          <a:bodyPr wrap="squar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The model generally performs well, with accuracy, precision, and recall values indicating that it works properly on the test data. However, there are areas for improvement, such as increasing the recall value. The results can be used to develop new opportunities and make strategic changes.</a:t>
            </a:r>
            <a:endParaRPr lang="en-US" sz="15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968693" y="1481495"/>
            <a:ext cx="12692896" cy="1452086"/>
          </a:xfrm>
          <a:prstGeom prst="rect">
            <a:avLst/>
          </a:prstGeom>
          <a:noFill/>
          <a:ln/>
        </p:spPr>
        <p:txBody>
          <a:bodyPr wrap="square" lIns="0" tIns="0" rIns="0" bIns="0" rtlCol="0" anchor="t"/>
          <a:lstStyle/>
          <a:p>
            <a:pPr indent="0" marL="0">
              <a:lnSpc>
                <a:spcPts val="5700"/>
              </a:lnSpc>
              <a:buNone/>
            </a:pPr>
            <a:r>
              <a:rPr lang="en-US" sz="4550" b="1" spc="-91" kern="0" dirty="0">
                <a:solidFill>
                  <a:srgbClr val="D73AD7"/>
                </a:solidFill>
                <a:latin typeface="Source Serif Pro" pitchFamily="34" charset="0"/>
                <a:ea typeface="Source Serif Pro" pitchFamily="34" charset="-122"/>
                <a:cs typeface="Source Serif Pro" pitchFamily="34" charset="-120"/>
              </a:rPr>
              <a:t>Importance, Purpose, and Outcome of the Project</a:t>
            </a:r>
            <a:endParaRPr lang="en-US" sz="4550" dirty="0"/>
          </a:p>
        </p:txBody>
      </p:sp>
      <p:sp>
        <p:nvSpPr>
          <p:cNvPr id="3" name="Text 1"/>
          <p:cNvSpPr/>
          <p:nvPr/>
        </p:nvSpPr>
        <p:spPr>
          <a:xfrm>
            <a:off x="968693" y="3427333"/>
            <a:ext cx="12692896"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Importance</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Employee churn analysis helps businesses make data-driven decisions. Data analysis enables the extraction of meaningful information from large datasets, allowing for more effective strategic decision-making.</a:t>
            </a:r>
            <a:endParaRPr lang="en-US" sz="1900" dirty="0"/>
          </a:p>
        </p:txBody>
      </p:sp>
      <p:sp>
        <p:nvSpPr>
          <p:cNvPr id="4" name="Text 2"/>
          <p:cNvSpPr/>
          <p:nvPr/>
        </p:nvSpPr>
        <p:spPr>
          <a:xfrm>
            <a:off x="968693" y="4495086"/>
            <a:ext cx="12692896" cy="1185148"/>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Purpose</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The primary goal of the project is to solve a specific business or social problem using data analysis and machine learning techniques. This process requires a systematic approach to understanding and modeling datasets and using the obtained information to make more informed decisions.</a:t>
            </a:r>
            <a:endParaRPr lang="en-US" sz="1900" dirty="0"/>
          </a:p>
        </p:txBody>
      </p:sp>
      <p:sp>
        <p:nvSpPr>
          <p:cNvPr id="5" name="Text 3"/>
          <p:cNvSpPr/>
          <p:nvPr/>
        </p:nvSpPr>
        <p:spPr>
          <a:xfrm>
            <a:off x="968693" y="5957887"/>
            <a:ext cx="12692896"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Outcome</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The project has shown that the model performs well with high accuracy, precision, and recall values. The results obtained can be used to develop new opportunities and make strategic changes.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781883"/>
            <a:ext cx="3390067" cy="403979"/>
          </a:xfrm>
          <a:prstGeom prst="rect">
            <a:avLst/>
          </a:prstGeom>
          <a:noFill/>
          <a:ln/>
        </p:spPr>
        <p:txBody>
          <a:bodyPr wrap="none" lIns="0" tIns="0" rIns="0" bIns="0" rtlCol="0" anchor="t"/>
          <a:lstStyle/>
          <a:p>
            <a:pPr indent="0" marL="0">
              <a:lnSpc>
                <a:spcPts val="3150"/>
              </a:lnSpc>
              <a:buNone/>
            </a:pPr>
            <a:r>
              <a:rPr lang="en-US" sz="2500" spc="-51" kern="0" dirty="0">
                <a:solidFill>
                  <a:srgbClr val="D73AD7"/>
                </a:solidFill>
                <a:latin typeface="Source Serif Pro" pitchFamily="34" charset="0"/>
                <a:ea typeface="Source Serif Pro" pitchFamily="34" charset="-122"/>
                <a:cs typeface="Source Serif Pro" pitchFamily="34" charset="-120"/>
              </a:rPr>
              <a:t>Roles and Contributions</a:t>
            </a:r>
            <a:endParaRPr lang="en-US" sz="2500" dirty="0"/>
          </a:p>
        </p:txBody>
      </p:sp>
      <p:sp>
        <p:nvSpPr>
          <p:cNvPr id="3" name="Shape 1"/>
          <p:cNvSpPr/>
          <p:nvPr/>
        </p:nvSpPr>
        <p:spPr>
          <a:xfrm>
            <a:off x="7307461" y="1391841"/>
            <a:ext cx="15240" cy="3022044"/>
          </a:xfrm>
          <a:prstGeom prst="roundRect">
            <a:avLst>
              <a:gd name="adj" fmla="val 378584"/>
            </a:avLst>
          </a:prstGeom>
          <a:solidFill>
            <a:srgbClr val="DABADD"/>
          </a:solidFill>
          <a:ln/>
        </p:spPr>
      </p:sp>
      <p:sp>
        <p:nvSpPr>
          <p:cNvPr id="4" name="Shape 2"/>
          <p:cNvSpPr/>
          <p:nvPr/>
        </p:nvSpPr>
        <p:spPr>
          <a:xfrm>
            <a:off x="6695003" y="1693307"/>
            <a:ext cx="480774" cy="15240"/>
          </a:xfrm>
          <a:prstGeom prst="roundRect">
            <a:avLst>
              <a:gd name="adj" fmla="val 378584"/>
            </a:avLst>
          </a:prstGeom>
          <a:solidFill>
            <a:srgbClr val="DABADD"/>
          </a:solidFill>
          <a:ln/>
        </p:spPr>
      </p:sp>
      <p:sp>
        <p:nvSpPr>
          <p:cNvPr id="5" name="Shape 3"/>
          <p:cNvSpPr/>
          <p:nvPr/>
        </p:nvSpPr>
        <p:spPr>
          <a:xfrm>
            <a:off x="7160538" y="1546384"/>
            <a:ext cx="309086" cy="309086"/>
          </a:xfrm>
          <a:prstGeom prst="roundRect">
            <a:avLst>
              <a:gd name="adj" fmla="val 18667"/>
            </a:avLst>
          </a:prstGeom>
          <a:solidFill>
            <a:srgbClr val="F4D4F7"/>
          </a:solidFill>
          <a:ln w="7620">
            <a:solidFill>
              <a:srgbClr val="DABADD"/>
            </a:solidFill>
            <a:prstDash val="solid"/>
          </a:ln>
        </p:spPr>
      </p:sp>
      <p:sp>
        <p:nvSpPr>
          <p:cNvPr id="6" name="Text 4"/>
          <p:cNvSpPr/>
          <p:nvPr/>
        </p:nvSpPr>
        <p:spPr>
          <a:xfrm>
            <a:off x="7266623" y="1603891"/>
            <a:ext cx="96917" cy="193953"/>
          </a:xfrm>
          <a:prstGeom prst="rect">
            <a:avLst/>
          </a:prstGeom>
          <a:noFill/>
          <a:ln/>
        </p:spPr>
        <p:txBody>
          <a:bodyPr wrap="none" lIns="0" tIns="0" rIns="0" bIns="0" rtlCol="0" anchor="t"/>
          <a:lstStyle/>
          <a:p>
            <a:pPr algn="ctr" indent="0" marL="0">
              <a:lnSpc>
                <a:spcPts val="1500"/>
              </a:lnSpc>
              <a:buNone/>
            </a:pPr>
            <a:r>
              <a:rPr lang="en-US" sz="1500" spc="-31" kern="0" dirty="0">
                <a:solidFill>
                  <a:srgbClr val="272525"/>
                </a:solidFill>
                <a:latin typeface="Source Serif Pro" pitchFamily="34" charset="0"/>
                <a:ea typeface="Source Serif Pro" pitchFamily="34" charset="-122"/>
                <a:cs typeface="Source Serif Pro" pitchFamily="34" charset="-120"/>
              </a:rPr>
              <a:t>1</a:t>
            </a:r>
            <a:endParaRPr lang="en-US" sz="1500" dirty="0"/>
          </a:p>
        </p:txBody>
      </p:sp>
      <p:sp>
        <p:nvSpPr>
          <p:cNvPr id="7" name="Text 5"/>
          <p:cNvSpPr/>
          <p:nvPr/>
        </p:nvSpPr>
        <p:spPr>
          <a:xfrm>
            <a:off x="4943594" y="1529120"/>
            <a:ext cx="1616035" cy="201930"/>
          </a:xfrm>
          <a:prstGeom prst="rect">
            <a:avLst/>
          </a:prstGeom>
          <a:noFill/>
          <a:ln/>
        </p:spPr>
        <p:txBody>
          <a:bodyPr wrap="none" lIns="0" tIns="0" rIns="0" bIns="0" rtlCol="0" anchor="t"/>
          <a:lstStyle/>
          <a:p>
            <a:pPr algn="r" indent="0" marL="0">
              <a:lnSpc>
                <a:spcPts val="1550"/>
              </a:lnSpc>
              <a:buNone/>
            </a:pPr>
            <a:r>
              <a:rPr lang="en-US" sz="1250" spc="-25" kern="0" dirty="0">
                <a:solidFill>
                  <a:srgbClr val="272525"/>
                </a:solidFill>
                <a:latin typeface="Source Serif Pro" pitchFamily="34" charset="0"/>
                <a:ea typeface="Source Serif Pro" pitchFamily="34" charset="-122"/>
                <a:cs typeface="Source Serif Pro" pitchFamily="34" charset="-120"/>
              </a:rPr>
              <a:t>Data Preprocessing</a:t>
            </a:r>
            <a:endParaRPr lang="en-US" sz="1250" dirty="0"/>
          </a:p>
        </p:txBody>
      </p:sp>
      <p:sp>
        <p:nvSpPr>
          <p:cNvPr id="8" name="Text 6"/>
          <p:cNvSpPr/>
          <p:nvPr/>
        </p:nvSpPr>
        <p:spPr>
          <a:xfrm>
            <a:off x="968693" y="1813441"/>
            <a:ext cx="5590937" cy="219789"/>
          </a:xfrm>
          <a:prstGeom prst="rect">
            <a:avLst/>
          </a:prstGeom>
          <a:noFill/>
          <a:ln/>
        </p:spPr>
        <p:txBody>
          <a:bodyPr wrap="none" lIns="0" tIns="0" rIns="0" bIns="0" rtlCol="0" anchor="t"/>
          <a:lstStyle/>
          <a:p>
            <a:pPr algn="r" indent="0" marL="0">
              <a:lnSpc>
                <a:spcPts val="1700"/>
              </a:lnSpc>
              <a:buNone/>
            </a:pPr>
            <a:r>
              <a:rPr lang="en-US" sz="1050" spc="-22" kern="0" dirty="0">
                <a:solidFill>
                  <a:srgbClr val="272525"/>
                </a:solidFill>
                <a:latin typeface="Source Sans Pro" pitchFamily="34" charset="0"/>
                <a:ea typeface="Source Sans Pro" pitchFamily="34" charset="-122"/>
                <a:cs typeface="Source Sans Pro" pitchFamily="34" charset="-120"/>
              </a:rPr>
              <a:t>Handled missing data, encoded variables, and scaled features for model readiness.</a:t>
            </a:r>
            <a:endParaRPr lang="en-US" sz="1050" dirty="0"/>
          </a:p>
        </p:txBody>
      </p:sp>
      <p:sp>
        <p:nvSpPr>
          <p:cNvPr id="9" name="Shape 7"/>
          <p:cNvSpPr/>
          <p:nvPr/>
        </p:nvSpPr>
        <p:spPr>
          <a:xfrm>
            <a:off x="7454384" y="2380059"/>
            <a:ext cx="480774" cy="15240"/>
          </a:xfrm>
          <a:prstGeom prst="roundRect">
            <a:avLst>
              <a:gd name="adj" fmla="val 378584"/>
            </a:avLst>
          </a:prstGeom>
          <a:solidFill>
            <a:srgbClr val="DABADD"/>
          </a:solidFill>
          <a:ln/>
        </p:spPr>
      </p:sp>
      <p:sp>
        <p:nvSpPr>
          <p:cNvPr id="10" name="Shape 8"/>
          <p:cNvSpPr/>
          <p:nvPr/>
        </p:nvSpPr>
        <p:spPr>
          <a:xfrm>
            <a:off x="7160538" y="2233136"/>
            <a:ext cx="309086" cy="309086"/>
          </a:xfrm>
          <a:prstGeom prst="roundRect">
            <a:avLst>
              <a:gd name="adj" fmla="val 18667"/>
            </a:avLst>
          </a:prstGeom>
          <a:solidFill>
            <a:srgbClr val="F4D4F7"/>
          </a:solidFill>
          <a:ln w="7620">
            <a:solidFill>
              <a:srgbClr val="DABADD"/>
            </a:solidFill>
            <a:prstDash val="solid"/>
          </a:ln>
        </p:spPr>
      </p:sp>
      <p:sp>
        <p:nvSpPr>
          <p:cNvPr id="11" name="Text 9"/>
          <p:cNvSpPr/>
          <p:nvPr/>
        </p:nvSpPr>
        <p:spPr>
          <a:xfrm>
            <a:off x="7266623" y="2290643"/>
            <a:ext cx="96917" cy="193953"/>
          </a:xfrm>
          <a:prstGeom prst="rect">
            <a:avLst/>
          </a:prstGeom>
          <a:noFill/>
          <a:ln/>
        </p:spPr>
        <p:txBody>
          <a:bodyPr wrap="none" lIns="0" tIns="0" rIns="0" bIns="0" rtlCol="0" anchor="t"/>
          <a:lstStyle/>
          <a:p>
            <a:pPr algn="ctr" indent="0" marL="0">
              <a:lnSpc>
                <a:spcPts val="1500"/>
              </a:lnSpc>
              <a:buNone/>
            </a:pPr>
            <a:r>
              <a:rPr lang="en-US" sz="1500" spc="-31" kern="0" dirty="0">
                <a:solidFill>
                  <a:srgbClr val="272525"/>
                </a:solidFill>
                <a:latin typeface="Source Serif Pro" pitchFamily="34" charset="0"/>
                <a:ea typeface="Source Serif Pro" pitchFamily="34" charset="-122"/>
                <a:cs typeface="Source Serif Pro" pitchFamily="34" charset="-120"/>
              </a:rPr>
              <a:t>2</a:t>
            </a:r>
            <a:endParaRPr lang="en-US" sz="1500" dirty="0"/>
          </a:p>
        </p:txBody>
      </p:sp>
      <p:sp>
        <p:nvSpPr>
          <p:cNvPr id="12" name="Text 10"/>
          <p:cNvSpPr/>
          <p:nvPr/>
        </p:nvSpPr>
        <p:spPr>
          <a:xfrm>
            <a:off x="8070533" y="2215872"/>
            <a:ext cx="1812608" cy="201930"/>
          </a:xfrm>
          <a:prstGeom prst="rect">
            <a:avLst/>
          </a:prstGeom>
          <a:noFill/>
          <a:ln/>
        </p:spPr>
        <p:txBody>
          <a:bodyPr wrap="none" lIns="0" tIns="0" rIns="0" bIns="0" rtlCol="0" anchor="t"/>
          <a:lstStyle/>
          <a:p>
            <a:pPr algn="l" indent="0" marL="0">
              <a:lnSpc>
                <a:spcPts val="1550"/>
              </a:lnSpc>
              <a:buNone/>
            </a:pPr>
            <a:r>
              <a:rPr lang="en-US" sz="1250" spc="-25" kern="0" dirty="0">
                <a:solidFill>
                  <a:srgbClr val="272525"/>
                </a:solidFill>
                <a:latin typeface="Source Serif Pro" pitchFamily="34" charset="0"/>
                <a:ea typeface="Source Serif Pro" pitchFamily="34" charset="-122"/>
                <a:cs typeface="Source Serif Pro" pitchFamily="34" charset="-120"/>
              </a:rPr>
              <a:t>Exploratory Data Analysis</a:t>
            </a:r>
            <a:endParaRPr lang="en-US" sz="1250" dirty="0"/>
          </a:p>
        </p:txBody>
      </p:sp>
      <p:sp>
        <p:nvSpPr>
          <p:cNvPr id="13" name="Text 11"/>
          <p:cNvSpPr/>
          <p:nvPr/>
        </p:nvSpPr>
        <p:spPr>
          <a:xfrm>
            <a:off x="8070533" y="2500193"/>
            <a:ext cx="5591056" cy="219789"/>
          </a:xfrm>
          <a:prstGeom prst="rect">
            <a:avLst/>
          </a:prstGeom>
          <a:noFill/>
          <a:ln/>
        </p:spPr>
        <p:txBody>
          <a:bodyPr wrap="none" lIns="0" tIns="0" rIns="0" bIns="0" rtlCol="0" anchor="t"/>
          <a:lstStyle/>
          <a:p>
            <a:pPr algn="l" indent="0" marL="0">
              <a:lnSpc>
                <a:spcPts val="1700"/>
              </a:lnSpc>
              <a:buNone/>
            </a:pPr>
            <a:r>
              <a:rPr lang="en-US" sz="1050" spc="-22" kern="0" dirty="0">
                <a:solidFill>
                  <a:srgbClr val="272525"/>
                </a:solidFill>
                <a:latin typeface="Source Sans Pro" pitchFamily="34" charset="0"/>
                <a:ea typeface="Source Sans Pro" pitchFamily="34" charset="-122"/>
                <a:cs typeface="Source Sans Pro" pitchFamily="34" charset="-120"/>
              </a:rPr>
              <a:t>Conducted EDA and visualizations to uncover key trends and patterns.</a:t>
            </a:r>
            <a:endParaRPr lang="en-US" sz="1050" dirty="0"/>
          </a:p>
        </p:txBody>
      </p:sp>
      <p:sp>
        <p:nvSpPr>
          <p:cNvPr id="14" name="Shape 12"/>
          <p:cNvSpPr/>
          <p:nvPr/>
        </p:nvSpPr>
        <p:spPr>
          <a:xfrm>
            <a:off x="6695003" y="2998113"/>
            <a:ext cx="480774" cy="15240"/>
          </a:xfrm>
          <a:prstGeom prst="roundRect">
            <a:avLst>
              <a:gd name="adj" fmla="val 378584"/>
            </a:avLst>
          </a:prstGeom>
          <a:solidFill>
            <a:srgbClr val="DABADD"/>
          </a:solidFill>
          <a:ln/>
        </p:spPr>
      </p:sp>
      <p:sp>
        <p:nvSpPr>
          <p:cNvPr id="15" name="Shape 13"/>
          <p:cNvSpPr/>
          <p:nvPr/>
        </p:nvSpPr>
        <p:spPr>
          <a:xfrm>
            <a:off x="7160538" y="2851190"/>
            <a:ext cx="309086" cy="309086"/>
          </a:xfrm>
          <a:prstGeom prst="roundRect">
            <a:avLst>
              <a:gd name="adj" fmla="val 18667"/>
            </a:avLst>
          </a:prstGeom>
          <a:solidFill>
            <a:srgbClr val="F4D4F7"/>
          </a:solidFill>
          <a:ln w="7620">
            <a:solidFill>
              <a:srgbClr val="DABADD"/>
            </a:solidFill>
            <a:prstDash val="solid"/>
          </a:ln>
        </p:spPr>
      </p:sp>
      <p:sp>
        <p:nvSpPr>
          <p:cNvPr id="16" name="Text 14"/>
          <p:cNvSpPr/>
          <p:nvPr/>
        </p:nvSpPr>
        <p:spPr>
          <a:xfrm>
            <a:off x="7266623" y="2908697"/>
            <a:ext cx="96917" cy="193953"/>
          </a:xfrm>
          <a:prstGeom prst="rect">
            <a:avLst/>
          </a:prstGeom>
          <a:noFill/>
          <a:ln/>
        </p:spPr>
        <p:txBody>
          <a:bodyPr wrap="none" lIns="0" tIns="0" rIns="0" bIns="0" rtlCol="0" anchor="t"/>
          <a:lstStyle/>
          <a:p>
            <a:pPr algn="ctr" indent="0" marL="0">
              <a:lnSpc>
                <a:spcPts val="1500"/>
              </a:lnSpc>
              <a:buNone/>
            </a:pPr>
            <a:r>
              <a:rPr lang="en-US" sz="1500" spc="-31" kern="0" dirty="0">
                <a:solidFill>
                  <a:srgbClr val="272525"/>
                </a:solidFill>
                <a:latin typeface="Source Serif Pro" pitchFamily="34" charset="0"/>
                <a:ea typeface="Source Serif Pro" pitchFamily="34" charset="-122"/>
                <a:cs typeface="Source Serif Pro" pitchFamily="34" charset="-120"/>
              </a:rPr>
              <a:t>3</a:t>
            </a:r>
            <a:endParaRPr lang="en-US" sz="1500" dirty="0"/>
          </a:p>
        </p:txBody>
      </p:sp>
      <p:sp>
        <p:nvSpPr>
          <p:cNvPr id="17" name="Text 15"/>
          <p:cNvSpPr/>
          <p:nvPr/>
        </p:nvSpPr>
        <p:spPr>
          <a:xfrm>
            <a:off x="4943594" y="2833926"/>
            <a:ext cx="1616035" cy="201930"/>
          </a:xfrm>
          <a:prstGeom prst="rect">
            <a:avLst/>
          </a:prstGeom>
          <a:noFill/>
          <a:ln/>
        </p:spPr>
        <p:txBody>
          <a:bodyPr wrap="none" lIns="0" tIns="0" rIns="0" bIns="0" rtlCol="0" anchor="t"/>
          <a:lstStyle/>
          <a:p>
            <a:pPr algn="r" indent="0" marL="0">
              <a:lnSpc>
                <a:spcPts val="1550"/>
              </a:lnSpc>
              <a:buNone/>
            </a:pPr>
            <a:r>
              <a:rPr lang="en-US" sz="1250" spc="-25" kern="0" dirty="0">
                <a:solidFill>
                  <a:srgbClr val="272525"/>
                </a:solidFill>
                <a:latin typeface="Source Serif Pro" pitchFamily="34" charset="0"/>
                <a:ea typeface="Source Serif Pro" pitchFamily="34" charset="-122"/>
                <a:cs typeface="Source Serif Pro" pitchFamily="34" charset="-120"/>
              </a:rPr>
              <a:t>Model Building</a:t>
            </a:r>
            <a:endParaRPr lang="en-US" sz="1250" dirty="0"/>
          </a:p>
        </p:txBody>
      </p:sp>
      <p:sp>
        <p:nvSpPr>
          <p:cNvPr id="18" name="Text 16"/>
          <p:cNvSpPr/>
          <p:nvPr/>
        </p:nvSpPr>
        <p:spPr>
          <a:xfrm>
            <a:off x="968693" y="3118247"/>
            <a:ext cx="5590937" cy="219789"/>
          </a:xfrm>
          <a:prstGeom prst="rect">
            <a:avLst/>
          </a:prstGeom>
          <a:noFill/>
          <a:ln/>
        </p:spPr>
        <p:txBody>
          <a:bodyPr wrap="none" lIns="0" tIns="0" rIns="0" bIns="0" rtlCol="0" anchor="t"/>
          <a:lstStyle/>
          <a:p>
            <a:pPr algn="r" indent="0" marL="0">
              <a:lnSpc>
                <a:spcPts val="1700"/>
              </a:lnSpc>
              <a:buNone/>
            </a:pPr>
            <a:r>
              <a:rPr lang="en-US" sz="1050" spc="-22" kern="0" dirty="0">
                <a:solidFill>
                  <a:srgbClr val="272525"/>
                </a:solidFill>
                <a:latin typeface="Source Sans Pro" pitchFamily="34" charset="0"/>
                <a:ea typeface="Source Sans Pro" pitchFamily="34" charset="-122"/>
                <a:cs typeface="Source Sans Pro" pitchFamily="34" charset="-120"/>
              </a:rPr>
              <a:t>Built and evaluated multiple models for performance.</a:t>
            </a:r>
            <a:endParaRPr lang="en-US" sz="1050" dirty="0"/>
          </a:p>
        </p:txBody>
      </p:sp>
      <p:sp>
        <p:nvSpPr>
          <p:cNvPr id="19" name="Shape 17"/>
          <p:cNvSpPr/>
          <p:nvPr/>
        </p:nvSpPr>
        <p:spPr>
          <a:xfrm>
            <a:off x="7454384" y="3616285"/>
            <a:ext cx="480774" cy="15240"/>
          </a:xfrm>
          <a:prstGeom prst="roundRect">
            <a:avLst>
              <a:gd name="adj" fmla="val 378584"/>
            </a:avLst>
          </a:prstGeom>
          <a:solidFill>
            <a:srgbClr val="DABADD"/>
          </a:solidFill>
          <a:ln/>
        </p:spPr>
      </p:sp>
      <p:sp>
        <p:nvSpPr>
          <p:cNvPr id="20" name="Shape 18"/>
          <p:cNvSpPr/>
          <p:nvPr/>
        </p:nvSpPr>
        <p:spPr>
          <a:xfrm>
            <a:off x="7160538" y="3469362"/>
            <a:ext cx="309086" cy="309086"/>
          </a:xfrm>
          <a:prstGeom prst="roundRect">
            <a:avLst>
              <a:gd name="adj" fmla="val 18667"/>
            </a:avLst>
          </a:prstGeom>
          <a:solidFill>
            <a:srgbClr val="F4D4F7"/>
          </a:solidFill>
          <a:ln w="7620">
            <a:solidFill>
              <a:srgbClr val="DABADD"/>
            </a:solidFill>
            <a:prstDash val="solid"/>
          </a:ln>
        </p:spPr>
      </p:sp>
      <p:sp>
        <p:nvSpPr>
          <p:cNvPr id="21" name="Text 19"/>
          <p:cNvSpPr/>
          <p:nvPr/>
        </p:nvSpPr>
        <p:spPr>
          <a:xfrm>
            <a:off x="7266623" y="3526869"/>
            <a:ext cx="96917" cy="193953"/>
          </a:xfrm>
          <a:prstGeom prst="rect">
            <a:avLst/>
          </a:prstGeom>
          <a:noFill/>
          <a:ln/>
        </p:spPr>
        <p:txBody>
          <a:bodyPr wrap="none" lIns="0" tIns="0" rIns="0" bIns="0" rtlCol="0" anchor="t"/>
          <a:lstStyle/>
          <a:p>
            <a:pPr algn="ctr" indent="0" marL="0">
              <a:lnSpc>
                <a:spcPts val="1500"/>
              </a:lnSpc>
              <a:buNone/>
            </a:pPr>
            <a:r>
              <a:rPr lang="en-US" sz="1500" spc="-31" kern="0" dirty="0">
                <a:solidFill>
                  <a:srgbClr val="272525"/>
                </a:solidFill>
                <a:latin typeface="Source Serif Pro" pitchFamily="34" charset="0"/>
                <a:ea typeface="Source Serif Pro" pitchFamily="34" charset="-122"/>
                <a:cs typeface="Source Serif Pro" pitchFamily="34" charset="-120"/>
              </a:rPr>
              <a:t>4</a:t>
            </a:r>
            <a:endParaRPr lang="en-US" sz="1500" dirty="0"/>
          </a:p>
        </p:txBody>
      </p:sp>
      <p:sp>
        <p:nvSpPr>
          <p:cNvPr id="22" name="Text 20"/>
          <p:cNvSpPr/>
          <p:nvPr/>
        </p:nvSpPr>
        <p:spPr>
          <a:xfrm>
            <a:off x="8070533" y="3452098"/>
            <a:ext cx="1616035" cy="201930"/>
          </a:xfrm>
          <a:prstGeom prst="rect">
            <a:avLst/>
          </a:prstGeom>
          <a:noFill/>
          <a:ln/>
        </p:spPr>
        <p:txBody>
          <a:bodyPr wrap="none" lIns="0" tIns="0" rIns="0" bIns="0" rtlCol="0" anchor="t"/>
          <a:lstStyle/>
          <a:p>
            <a:pPr algn="l" indent="0" marL="0">
              <a:lnSpc>
                <a:spcPts val="1550"/>
              </a:lnSpc>
              <a:buNone/>
            </a:pPr>
            <a:r>
              <a:rPr lang="en-US" sz="1250" spc="-25" kern="0" dirty="0">
                <a:solidFill>
                  <a:srgbClr val="272525"/>
                </a:solidFill>
                <a:latin typeface="Source Serif Pro" pitchFamily="34" charset="0"/>
                <a:ea typeface="Source Serif Pro" pitchFamily="34" charset="-122"/>
                <a:cs typeface="Source Serif Pro" pitchFamily="34" charset="-120"/>
              </a:rPr>
              <a:t>Deployment</a:t>
            </a:r>
            <a:endParaRPr lang="en-US" sz="1250" dirty="0"/>
          </a:p>
        </p:txBody>
      </p:sp>
      <p:sp>
        <p:nvSpPr>
          <p:cNvPr id="23" name="Text 21"/>
          <p:cNvSpPr/>
          <p:nvPr/>
        </p:nvSpPr>
        <p:spPr>
          <a:xfrm>
            <a:off x="8070533" y="3736419"/>
            <a:ext cx="5591056" cy="219789"/>
          </a:xfrm>
          <a:prstGeom prst="rect">
            <a:avLst/>
          </a:prstGeom>
          <a:noFill/>
          <a:ln/>
        </p:spPr>
        <p:txBody>
          <a:bodyPr wrap="none" lIns="0" tIns="0" rIns="0" bIns="0" rtlCol="0" anchor="t"/>
          <a:lstStyle/>
          <a:p>
            <a:pPr algn="l" indent="0" marL="0">
              <a:lnSpc>
                <a:spcPts val="1700"/>
              </a:lnSpc>
              <a:buNone/>
            </a:pPr>
            <a:r>
              <a:rPr lang="en-US" sz="1050" spc="-22" kern="0" dirty="0">
                <a:solidFill>
                  <a:srgbClr val="272525"/>
                </a:solidFill>
                <a:latin typeface="Source Sans Pro" pitchFamily="34" charset="0"/>
                <a:ea typeface="Source Sans Pro" pitchFamily="34" charset="-122"/>
                <a:cs typeface="Source Sans Pro" pitchFamily="34" charset="-120"/>
              </a:rPr>
              <a:t>Deployed top-performing model via Streamlit for user-friendly predictions.</a:t>
            </a:r>
            <a:endParaRPr lang="en-US" sz="1050" dirty="0"/>
          </a:p>
        </p:txBody>
      </p:sp>
      <p:sp>
        <p:nvSpPr>
          <p:cNvPr id="24" name="Text 22"/>
          <p:cNvSpPr/>
          <p:nvPr/>
        </p:nvSpPr>
        <p:spPr>
          <a:xfrm>
            <a:off x="968693" y="4619863"/>
            <a:ext cx="12692896" cy="2827853"/>
          </a:xfrm>
          <a:prstGeom prst="rect">
            <a:avLst/>
          </a:prstGeom>
          <a:noFill/>
          <a:ln/>
        </p:spPr>
        <p:txBody>
          <a:bodyPr wrap="square" lIns="0" tIns="0" rIns="0" bIns="0" rtlCol="0" anchor="t"/>
          <a:lstStyle/>
          <a:p>
            <a:pPr indent="0" marL="0">
              <a:lnSpc>
                <a:spcPts val="3150"/>
              </a:lnSpc>
              <a:buNone/>
            </a:pPr>
            <a:r>
              <a:rPr lang="en-US" sz="2500" spc="-51" kern="0" dirty="0">
                <a:solidFill>
                  <a:srgbClr val="D73AD7"/>
                </a:solidFill>
                <a:latin typeface="Source Serif Pro" pitchFamily="34" charset="0"/>
                <a:ea typeface="Source Serif Pro" pitchFamily="34" charset="-122"/>
                <a:cs typeface="Source Serif Pro" pitchFamily="34" charset="-120"/>
              </a:rPr>
              <a:t>In this project, the team worked collaboratively to predict employee churn using both machine learning (ML) and deep learning (DL) techniques. The data preprocessing phase involved handling missing data, encoding categorical variables, and scaling features for model readiness. Exploratory Data Analysis (EDA) and visualizations were conducted to uncover key trends and patterns. Multiple models were built and evaluated for performance. The top-performing model was then deployed via Streamlit, offering an accessible and user-friendly interface for predicting employee churn.</a:t>
            </a:r>
            <a:endParaRPr lang="en-US" sz="2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968693" y="477679"/>
            <a:ext cx="4071699" cy="508992"/>
          </a:xfrm>
          <a:prstGeom prst="rect">
            <a:avLst/>
          </a:prstGeom>
          <a:noFill/>
          <a:ln/>
        </p:spPr>
        <p:txBody>
          <a:bodyPr wrap="none" lIns="0" tIns="0" rIns="0" bIns="0" rtlCol="0" anchor="t"/>
          <a:lstStyle/>
          <a:p>
            <a:pPr indent="0" marL="0">
              <a:lnSpc>
                <a:spcPts val="4000"/>
              </a:lnSpc>
              <a:buNone/>
            </a:pPr>
            <a:r>
              <a:rPr lang="en-US" sz="3200" spc="-64" kern="0" dirty="0">
                <a:solidFill>
                  <a:srgbClr val="D73AD7"/>
                </a:solidFill>
                <a:latin typeface="Source Serif Pro" pitchFamily="34" charset="0"/>
                <a:ea typeface="Source Serif Pro" pitchFamily="34" charset="-122"/>
                <a:cs typeface="Source Serif Pro" pitchFamily="34" charset="-120"/>
              </a:rPr>
              <a:t>Inferences</a:t>
            </a:r>
            <a:endParaRPr lang="en-US" sz="3200" dirty="0"/>
          </a:p>
        </p:txBody>
      </p:sp>
      <p:sp>
        <p:nvSpPr>
          <p:cNvPr id="3" name="Text 1"/>
          <p:cNvSpPr/>
          <p:nvPr/>
        </p:nvSpPr>
        <p:spPr>
          <a:xfrm>
            <a:off x="968693" y="1246227"/>
            <a:ext cx="4807148" cy="305395"/>
          </a:xfrm>
          <a:prstGeom prst="rect">
            <a:avLst/>
          </a:prstGeom>
          <a:noFill/>
          <a:ln/>
        </p:spPr>
        <p:txBody>
          <a:bodyPr wrap="none" lIns="0" tIns="0" rIns="0" bIns="0" rtlCol="0" anchor="t"/>
          <a:lstStyle/>
          <a:p>
            <a:pPr indent="0" marL="0">
              <a:lnSpc>
                <a:spcPts val="2400"/>
              </a:lnSpc>
              <a:buNone/>
            </a:pPr>
            <a:r>
              <a:rPr lang="en-US" sz="1900" b="1" spc="-38" kern="0" dirty="0">
                <a:solidFill>
                  <a:srgbClr val="D8AFF8"/>
                </a:solidFill>
                <a:latin typeface="Source Serif Pro" pitchFamily="34" charset="0"/>
                <a:ea typeface="Source Serif Pro" pitchFamily="34" charset="-122"/>
                <a:cs typeface="Source Serif Pro" pitchFamily="34" charset="-120"/>
              </a:rPr>
              <a:t>What Model Results Mean for Business Value</a:t>
            </a:r>
            <a:endParaRPr lang="en-US" sz="1900" dirty="0"/>
          </a:p>
        </p:txBody>
      </p:sp>
      <p:sp>
        <p:nvSpPr>
          <p:cNvPr id="4" name="Text 2"/>
          <p:cNvSpPr/>
          <p:nvPr/>
        </p:nvSpPr>
        <p:spPr>
          <a:xfrm>
            <a:off x="1245513" y="1811179"/>
            <a:ext cx="12416076" cy="276701"/>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Integrating Forecasts with Strategic Decisions</a:t>
            </a:r>
            <a:endParaRPr lang="en-US" sz="1350" dirty="0"/>
          </a:p>
        </p:txBody>
      </p:sp>
      <p:sp>
        <p:nvSpPr>
          <p:cNvPr id="5" name="Text 3"/>
          <p:cNvSpPr/>
          <p:nvPr/>
        </p:nvSpPr>
        <p:spPr>
          <a:xfrm>
            <a:off x="1245513" y="2148364"/>
            <a:ext cx="12416076" cy="276701"/>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Reducing Costs</a:t>
            </a:r>
            <a:endParaRPr lang="en-US" sz="1350" dirty="0"/>
          </a:p>
        </p:txBody>
      </p:sp>
      <p:sp>
        <p:nvSpPr>
          <p:cNvPr id="6" name="Text 4"/>
          <p:cNvSpPr/>
          <p:nvPr/>
        </p:nvSpPr>
        <p:spPr>
          <a:xfrm>
            <a:off x="1245513" y="2485549"/>
            <a:ext cx="12416076" cy="276701"/>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Workforce Planning</a:t>
            </a:r>
            <a:endParaRPr lang="en-US" sz="1350" dirty="0"/>
          </a:p>
        </p:txBody>
      </p:sp>
      <p:sp>
        <p:nvSpPr>
          <p:cNvPr id="7" name="Text 5"/>
          <p:cNvSpPr/>
          <p:nvPr/>
        </p:nvSpPr>
        <p:spPr>
          <a:xfrm>
            <a:off x="1245513" y="2822734"/>
            <a:ext cx="12416076" cy="276701"/>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Productivity Increase</a:t>
            </a:r>
            <a:endParaRPr lang="en-US" sz="1350" dirty="0"/>
          </a:p>
        </p:txBody>
      </p:sp>
      <p:sp>
        <p:nvSpPr>
          <p:cNvPr id="8" name="Text 6"/>
          <p:cNvSpPr/>
          <p:nvPr/>
        </p:nvSpPr>
        <p:spPr>
          <a:xfrm>
            <a:off x="968693" y="3358991"/>
            <a:ext cx="4580811" cy="305395"/>
          </a:xfrm>
          <a:prstGeom prst="rect">
            <a:avLst/>
          </a:prstGeom>
          <a:noFill/>
          <a:ln/>
        </p:spPr>
        <p:txBody>
          <a:bodyPr wrap="none" lIns="0" tIns="0" rIns="0" bIns="0" rtlCol="0" anchor="t"/>
          <a:lstStyle/>
          <a:p>
            <a:pPr indent="0" marL="0">
              <a:lnSpc>
                <a:spcPts val="2400"/>
              </a:lnSpc>
              <a:buNone/>
            </a:pPr>
            <a:r>
              <a:rPr lang="en-US" sz="1900" b="1" spc="-38" kern="0" dirty="0">
                <a:solidFill>
                  <a:srgbClr val="D8AFF8"/>
                </a:solidFill>
                <a:latin typeface="Source Serif Pro" pitchFamily="34" charset="0"/>
                <a:ea typeface="Source Serif Pro" pitchFamily="34" charset="-122"/>
                <a:cs typeface="Source Serif Pro" pitchFamily="34" charset="-120"/>
              </a:rPr>
              <a:t>Contributions of Forecasts to the Company</a:t>
            </a:r>
            <a:endParaRPr lang="en-US" sz="1900" dirty="0"/>
          </a:p>
        </p:txBody>
      </p:sp>
      <p:sp>
        <p:nvSpPr>
          <p:cNvPr id="9" name="Text 7"/>
          <p:cNvSpPr/>
          <p:nvPr/>
        </p:nvSpPr>
        <p:spPr>
          <a:xfrm>
            <a:off x="1245513" y="3923943"/>
            <a:ext cx="12416076" cy="276701"/>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Preventive Interventions:</a:t>
            </a:r>
            <a:endParaRPr lang="en-US" sz="1350" dirty="0"/>
          </a:p>
        </p:txBody>
      </p:sp>
      <p:sp>
        <p:nvSpPr>
          <p:cNvPr id="10" name="Text 8"/>
          <p:cNvSpPr/>
          <p:nvPr/>
        </p:nvSpPr>
        <p:spPr>
          <a:xfrm>
            <a:off x="1245513" y="4261128"/>
            <a:ext cx="12416076" cy="276701"/>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Department Based Risk Management:</a:t>
            </a:r>
            <a:endParaRPr lang="en-US" sz="1350" dirty="0"/>
          </a:p>
        </p:txBody>
      </p:sp>
      <p:sp>
        <p:nvSpPr>
          <p:cNvPr id="11" name="Text 9"/>
          <p:cNvSpPr/>
          <p:nvPr/>
        </p:nvSpPr>
        <p:spPr>
          <a:xfrm>
            <a:off x="1245513" y="4598313"/>
            <a:ext cx="12416076" cy="276701"/>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Employee Satisfaction and Loyalty Improvements:</a:t>
            </a:r>
            <a:endParaRPr lang="en-US" sz="1350" dirty="0"/>
          </a:p>
        </p:txBody>
      </p:sp>
      <p:sp>
        <p:nvSpPr>
          <p:cNvPr id="12" name="Text 10"/>
          <p:cNvSpPr/>
          <p:nvPr/>
        </p:nvSpPr>
        <p:spPr>
          <a:xfrm>
            <a:off x="968693" y="5134570"/>
            <a:ext cx="3871674" cy="305395"/>
          </a:xfrm>
          <a:prstGeom prst="rect">
            <a:avLst/>
          </a:prstGeom>
          <a:noFill/>
          <a:ln/>
        </p:spPr>
        <p:txBody>
          <a:bodyPr wrap="none" lIns="0" tIns="0" rIns="0" bIns="0" rtlCol="0" anchor="t"/>
          <a:lstStyle/>
          <a:p>
            <a:pPr indent="0" marL="0">
              <a:lnSpc>
                <a:spcPts val="2400"/>
              </a:lnSpc>
              <a:buNone/>
            </a:pPr>
            <a:r>
              <a:rPr lang="en-US" sz="1900" b="1" spc="-38" kern="0" dirty="0">
                <a:solidFill>
                  <a:srgbClr val="D8AFF8"/>
                </a:solidFill>
                <a:latin typeface="Source Serif Pro" pitchFamily="34" charset="0"/>
                <a:ea typeface="Source Serif Pro" pitchFamily="34" charset="-122"/>
                <a:cs typeface="Source Serif Pro" pitchFamily="34" charset="-120"/>
              </a:rPr>
              <a:t>Analysis of Mispredicted Employees</a:t>
            </a:r>
            <a:endParaRPr lang="en-US" sz="1900" dirty="0"/>
          </a:p>
        </p:txBody>
      </p:sp>
      <p:sp>
        <p:nvSpPr>
          <p:cNvPr id="13" name="Text 11"/>
          <p:cNvSpPr/>
          <p:nvPr/>
        </p:nvSpPr>
        <p:spPr>
          <a:xfrm>
            <a:off x="1245513" y="5699522"/>
            <a:ext cx="12416076" cy="276701"/>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False Positives (Model Predicted Churn, But Employee Didn't Leave):</a:t>
            </a:r>
            <a:endParaRPr lang="en-US" sz="1350" dirty="0"/>
          </a:p>
        </p:txBody>
      </p:sp>
      <p:sp>
        <p:nvSpPr>
          <p:cNvPr id="14" name="Text 12"/>
          <p:cNvSpPr/>
          <p:nvPr/>
        </p:nvSpPr>
        <p:spPr>
          <a:xfrm>
            <a:off x="1245513" y="6036707"/>
            <a:ext cx="12416076" cy="276701"/>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False Negatives (Model Did Not Predict Churn, But Employee Left)</a:t>
            </a:r>
            <a:endParaRPr lang="en-US" sz="1350" dirty="0"/>
          </a:p>
        </p:txBody>
      </p:sp>
      <p:sp>
        <p:nvSpPr>
          <p:cNvPr id="15" name="Text 13"/>
          <p:cNvSpPr/>
          <p:nvPr/>
        </p:nvSpPr>
        <p:spPr>
          <a:xfrm>
            <a:off x="968693" y="6572964"/>
            <a:ext cx="3609499" cy="305395"/>
          </a:xfrm>
          <a:prstGeom prst="rect">
            <a:avLst/>
          </a:prstGeom>
          <a:noFill/>
          <a:ln/>
        </p:spPr>
        <p:txBody>
          <a:bodyPr wrap="none" lIns="0" tIns="0" rIns="0" bIns="0" rtlCol="0" anchor="t"/>
          <a:lstStyle/>
          <a:p>
            <a:pPr indent="0" marL="0">
              <a:lnSpc>
                <a:spcPts val="2400"/>
              </a:lnSpc>
              <a:buNone/>
            </a:pPr>
            <a:r>
              <a:rPr lang="en-US" sz="1900" b="1" spc="-38" kern="0" dirty="0">
                <a:solidFill>
                  <a:srgbClr val="D8AFF8"/>
                </a:solidFill>
                <a:latin typeface="Source Serif Pro" pitchFamily="34" charset="0"/>
                <a:ea typeface="Source Serif Pro" pitchFamily="34" charset="-122"/>
                <a:cs typeface="Source Serif Pro" pitchFamily="34" charset="-120"/>
              </a:rPr>
              <a:t>Feedback for Model Development</a:t>
            </a:r>
            <a:endParaRPr lang="en-US" sz="1900" dirty="0"/>
          </a:p>
        </p:txBody>
      </p:sp>
      <p:sp>
        <p:nvSpPr>
          <p:cNvPr id="16" name="Text 14"/>
          <p:cNvSpPr/>
          <p:nvPr/>
        </p:nvSpPr>
        <p:spPr>
          <a:xfrm>
            <a:off x="1245513" y="7137916"/>
            <a:ext cx="12416076" cy="276701"/>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Feature Engineering</a:t>
            </a:r>
            <a:endParaRPr lang="en-US" sz="1350" dirty="0"/>
          </a:p>
        </p:txBody>
      </p:sp>
      <p:sp>
        <p:nvSpPr>
          <p:cNvPr id="17" name="Text 15"/>
          <p:cNvSpPr/>
          <p:nvPr/>
        </p:nvSpPr>
        <p:spPr>
          <a:xfrm>
            <a:off x="1245513" y="7475101"/>
            <a:ext cx="12416076" cy="276701"/>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Improving the Performance of the Model</a:t>
            </a:r>
            <a:endParaRPr lang="en-US" sz="13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968693" y="5294828"/>
            <a:ext cx="8209359"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THANK YOU FOR LISTENING US</a:t>
            </a:r>
            <a:endParaRPr lang="en-US" sz="4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986439"/>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Introduction</a:t>
            </a:r>
            <a:endParaRPr lang="en-US" sz="4550" dirty="0"/>
          </a:p>
        </p:txBody>
      </p:sp>
      <p:sp>
        <p:nvSpPr>
          <p:cNvPr id="4" name="Text 1"/>
          <p:cNvSpPr/>
          <p:nvPr/>
        </p:nvSpPr>
        <p:spPr>
          <a:xfrm>
            <a:off x="864037" y="3082766"/>
            <a:ext cx="7415927" cy="3160395"/>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•Project Overview</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•Project Objectives</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•Content of the Trained Data</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•Project Steps</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•Tools and Technologies</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•Algorithms and Method</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•Results and Evaluation</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•Inferences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8926"/>
          </a:xfrm>
          <a:prstGeom prst="rect">
            <a:avLst/>
          </a:prstGeom>
        </p:spPr>
      </p:pic>
      <p:sp>
        <p:nvSpPr>
          <p:cNvPr id="3" name="Text 0"/>
          <p:cNvSpPr/>
          <p:nvPr/>
        </p:nvSpPr>
        <p:spPr>
          <a:xfrm>
            <a:off x="968693" y="3464004"/>
            <a:ext cx="5344001" cy="667941"/>
          </a:xfrm>
          <a:prstGeom prst="rect">
            <a:avLst/>
          </a:prstGeom>
          <a:noFill/>
          <a:ln/>
        </p:spPr>
        <p:txBody>
          <a:bodyPr wrap="none" lIns="0" tIns="0" rIns="0" bIns="0" rtlCol="0" anchor="t"/>
          <a:lstStyle/>
          <a:p>
            <a:pPr indent="0" marL="0">
              <a:lnSpc>
                <a:spcPts val="5250"/>
              </a:lnSpc>
              <a:buNone/>
            </a:pPr>
            <a:r>
              <a:rPr lang="en-US" sz="4200" spc="-84" kern="0" dirty="0">
                <a:solidFill>
                  <a:srgbClr val="D73AD7"/>
                </a:solidFill>
                <a:latin typeface="Source Serif Pro" pitchFamily="34" charset="0"/>
                <a:ea typeface="Source Serif Pro" pitchFamily="34" charset="-122"/>
                <a:cs typeface="Source Serif Pro" pitchFamily="34" charset="-120"/>
              </a:rPr>
              <a:t>Project Overview</a:t>
            </a:r>
            <a:endParaRPr lang="en-US" sz="4200" dirty="0"/>
          </a:p>
        </p:txBody>
      </p:sp>
      <p:sp>
        <p:nvSpPr>
          <p:cNvPr id="4" name="Shape 1"/>
          <p:cNvSpPr/>
          <p:nvPr/>
        </p:nvSpPr>
        <p:spPr>
          <a:xfrm>
            <a:off x="968693" y="4728091"/>
            <a:ext cx="511016" cy="511016"/>
          </a:xfrm>
          <a:prstGeom prst="roundRect">
            <a:avLst>
              <a:gd name="adj" fmla="val 18667"/>
            </a:avLst>
          </a:prstGeom>
          <a:solidFill>
            <a:srgbClr val="F4D4F7"/>
          </a:solidFill>
          <a:ln w="7620">
            <a:solidFill>
              <a:srgbClr val="DABADD"/>
            </a:solidFill>
            <a:prstDash val="solid"/>
          </a:ln>
        </p:spPr>
      </p:sp>
      <p:sp>
        <p:nvSpPr>
          <p:cNvPr id="5" name="Text 2"/>
          <p:cNvSpPr/>
          <p:nvPr/>
        </p:nvSpPr>
        <p:spPr>
          <a:xfrm>
            <a:off x="1144072" y="4823222"/>
            <a:ext cx="160258" cy="320635"/>
          </a:xfrm>
          <a:prstGeom prst="rect">
            <a:avLst/>
          </a:prstGeom>
          <a:noFill/>
          <a:ln/>
        </p:spPr>
        <p:txBody>
          <a:bodyPr wrap="none" lIns="0" tIns="0" rIns="0" bIns="0" rtlCol="0" anchor="t"/>
          <a:lstStyle/>
          <a:p>
            <a:pPr algn="ctr" indent="0" marL="0">
              <a:lnSpc>
                <a:spcPts val="2500"/>
              </a:lnSpc>
              <a:buNone/>
            </a:pPr>
            <a:r>
              <a:rPr lang="en-US" sz="2500" spc="-50" kern="0" dirty="0">
                <a:solidFill>
                  <a:srgbClr val="272525"/>
                </a:solidFill>
                <a:latin typeface="Source Serif Pro" pitchFamily="34" charset="0"/>
                <a:ea typeface="Source Serif Pro" pitchFamily="34" charset="-122"/>
                <a:cs typeface="Source Serif Pro" pitchFamily="34" charset="-120"/>
              </a:rPr>
              <a:t>1</a:t>
            </a:r>
            <a:endParaRPr lang="en-US" sz="2500" dirty="0"/>
          </a:p>
        </p:txBody>
      </p:sp>
      <p:sp>
        <p:nvSpPr>
          <p:cNvPr id="6" name="Text 3"/>
          <p:cNvSpPr/>
          <p:nvPr/>
        </p:nvSpPr>
        <p:spPr>
          <a:xfrm>
            <a:off x="1706761" y="4728091"/>
            <a:ext cx="2834521" cy="333970"/>
          </a:xfrm>
          <a:prstGeom prst="rect">
            <a:avLst/>
          </a:prstGeom>
          <a:noFill/>
          <a:ln/>
        </p:spPr>
        <p:txBody>
          <a:bodyPr wrap="none" lIns="0" tIns="0" rIns="0" bIns="0" rtlCol="0" anchor="t"/>
          <a:lstStyle/>
          <a:p>
            <a:pPr indent="0" marL="0">
              <a:lnSpc>
                <a:spcPts val="2600"/>
              </a:lnSpc>
              <a:buNone/>
            </a:pPr>
            <a:r>
              <a:rPr lang="en-US" sz="2100" spc="-42" kern="0" dirty="0">
                <a:solidFill>
                  <a:srgbClr val="272525"/>
                </a:solidFill>
                <a:latin typeface="Source Serif Pro" pitchFamily="34" charset="0"/>
                <a:ea typeface="Source Serif Pro" pitchFamily="34" charset="-122"/>
                <a:cs typeface="Source Serif Pro" pitchFamily="34" charset="-120"/>
              </a:rPr>
              <a:t>Predict Employee Churn</a:t>
            </a:r>
            <a:endParaRPr lang="en-US" sz="2100" dirty="0"/>
          </a:p>
        </p:txBody>
      </p:sp>
      <p:sp>
        <p:nvSpPr>
          <p:cNvPr id="7" name="Text 4"/>
          <p:cNvSpPr/>
          <p:nvPr/>
        </p:nvSpPr>
        <p:spPr>
          <a:xfrm>
            <a:off x="1706761" y="5198269"/>
            <a:ext cx="3341489" cy="1090136"/>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Use HR data to forecast which employees may leave the organization.</a:t>
            </a:r>
            <a:endParaRPr lang="en-US" sz="1750" dirty="0"/>
          </a:p>
        </p:txBody>
      </p:sp>
      <p:sp>
        <p:nvSpPr>
          <p:cNvPr id="8" name="Shape 5"/>
          <p:cNvSpPr/>
          <p:nvPr/>
        </p:nvSpPr>
        <p:spPr>
          <a:xfrm>
            <a:off x="5275302" y="4728091"/>
            <a:ext cx="511016" cy="511016"/>
          </a:xfrm>
          <a:prstGeom prst="roundRect">
            <a:avLst>
              <a:gd name="adj" fmla="val 18667"/>
            </a:avLst>
          </a:prstGeom>
          <a:solidFill>
            <a:srgbClr val="F4D4F7"/>
          </a:solidFill>
          <a:ln w="7620">
            <a:solidFill>
              <a:srgbClr val="DABADD"/>
            </a:solidFill>
            <a:prstDash val="solid"/>
          </a:ln>
        </p:spPr>
      </p:sp>
      <p:sp>
        <p:nvSpPr>
          <p:cNvPr id="9" name="Text 6"/>
          <p:cNvSpPr/>
          <p:nvPr/>
        </p:nvSpPr>
        <p:spPr>
          <a:xfrm>
            <a:off x="5450681" y="4823222"/>
            <a:ext cx="160258" cy="320635"/>
          </a:xfrm>
          <a:prstGeom prst="rect">
            <a:avLst/>
          </a:prstGeom>
          <a:noFill/>
          <a:ln/>
        </p:spPr>
        <p:txBody>
          <a:bodyPr wrap="none" lIns="0" tIns="0" rIns="0" bIns="0" rtlCol="0" anchor="t"/>
          <a:lstStyle/>
          <a:p>
            <a:pPr algn="ctr" indent="0" marL="0">
              <a:lnSpc>
                <a:spcPts val="2500"/>
              </a:lnSpc>
              <a:buNone/>
            </a:pPr>
            <a:r>
              <a:rPr lang="en-US" sz="2500" spc="-50" kern="0" dirty="0">
                <a:solidFill>
                  <a:srgbClr val="272525"/>
                </a:solidFill>
                <a:latin typeface="Source Serif Pro" pitchFamily="34" charset="0"/>
                <a:ea typeface="Source Serif Pro" pitchFamily="34" charset="-122"/>
                <a:cs typeface="Source Serif Pro" pitchFamily="34" charset="-120"/>
              </a:rPr>
              <a:t>2</a:t>
            </a:r>
            <a:endParaRPr lang="en-US" sz="2500" dirty="0"/>
          </a:p>
        </p:txBody>
      </p:sp>
      <p:sp>
        <p:nvSpPr>
          <p:cNvPr id="10" name="Text 7"/>
          <p:cNvSpPr/>
          <p:nvPr/>
        </p:nvSpPr>
        <p:spPr>
          <a:xfrm>
            <a:off x="6013371" y="4728091"/>
            <a:ext cx="2700695" cy="333970"/>
          </a:xfrm>
          <a:prstGeom prst="rect">
            <a:avLst/>
          </a:prstGeom>
          <a:noFill/>
          <a:ln/>
        </p:spPr>
        <p:txBody>
          <a:bodyPr wrap="none" lIns="0" tIns="0" rIns="0" bIns="0" rtlCol="0" anchor="t"/>
          <a:lstStyle/>
          <a:p>
            <a:pPr indent="0" marL="0">
              <a:lnSpc>
                <a:spcPts val="2600"/>
              </a:lnSpc>
              <a:buNone/>
            </a:pPr>
            <a:r>
              <a:rPr lang="en-US" sz="2100" spc="-42" kern="0" dirty="0">
                <a:solidFill>
                  <a:srgbClr val="272525"/>
                </a:solidFill>
                <a:latin typeface="Source Serif Pro" pitchFamily="34" charset="0"/>
                <a:ea typeface="Source Serif Pro" pitchFamily="34" charset="-122"/>
                <a:cs typeface="Source Serif Pro" pitchFamily="34" charset="-120"/>
              </a:rPr>
              <a:t>Explore and Clean Data</a:t>
            </a:r>
            <a:endParaRPr lang="en-US" sz="2100" dirty="0"/>
          </a:p>
        </p:txBody>
      </p:sp>
      <p:sp>
        <p:nvSpPr>
          <p:cNvPr id="11" name="Text 8"/>
          <p:cNvSpPr/>
          <p:nvPr/>
        </p:nvSpPr>
        <p:spPr>
          <a:xfrm>
            <a:off x="6013371" y="5198269"/>
            <a:ext cx="3341489" cy="1090136"/>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Perform data exploration, cleaning, and visualization to uncover patterns.</a:t>
            </a:r>
            <a:endParaRPr lang="en-US" sz="1750" dirty="0"/>
          </a:p>
        </p:txBody>
      </p:sp>
      <p:sp>
        <p:nvSpPr>
          <p:cNvPr id="12" name="Shape 9"/>
          <p:cNvSpPr/>
          <p:nvPr/>
        </p:nvSpPr>
        <p:spPr>
          <a:xfrm>
            <a:off x="9581912" y="4728091"/>
            <a:ext cx="511016" cy="511016"/>
          </a:xfrm>
          <a:prstGeom prst="roundRect">
            <a:avLst>
              <a:gd name="adj" fmla="val 18667"/>
            </a:avLst>
          </a:prstGeom>
          <a:solidFill>
            <a:srgbClr val="F4D4F7"/>
          </a:solidFill>
          <a:ln w="7620">
            <a:solidFill>
              <a:srgbClr val="DABADD"/>
            </a:solidFill>
            <a:prstDash val="solid"/>
          </a:ln>
        </p:spPr>
      </p:sp>
      <p:sp>
        <p:nvSpPr>
          <p:cNvPr id="13" name="Text 10"/>
          <p:cNvSpPr/>
          <p:nvPr/>
        </p:nvSpPr>
        <p:spPr>
          <a:xfrm>
            <a:off x="9757291" y="4823222"/>
            <a:ext cx="160258" cy="320635"/>
          </a:xfrm>
          <a:prstGeom prst="rect">
            <a:avLst/>
          </a:prstGeom>
          <a:noFill/>
          <a:ln/>
        </p:spPr>
        <p:txBody>
          <a:bodyPr wrap="none" lIns="0" tIns="0" rIns="0" bIns="0" rtlCol="0" anchor="t"/>
          <a:lstStyle/>
          <a:p>
            <a:pPr algn="ctr" indent="0" marL="0">
              <a:lnSpc>
                <a:spcPts val="2500"/>
              </a:lnSpc>
              <a:buNone/>
            </a:pPr>
            <a:r>
              <a:rPr lang="en-US" sz="2500" spc="-50" kern="0" dirty="0">
                <a:solidFill>
                  <a:srgbClr val="272525"/>
                </a:solidFill>
                <a:latin typeface="Source Serif Pro" pitchFamily="34" charset="0"/>
                <a:ea typeface="Source Serif Pro" pitchFamily="34" charset="-122"/>
                <a:cs typeface="Source Serif Pro" pitchFamily="34" charset="-120"/>
              </a:rPr>
              <a:t>3</a:t>
            </a:r>
            <a:endParaRPr lang="en-US" sz="2500" dirty="0"/>
          </a:p>
        </p:txBody>
      </p:sp>
      <p:sp>
        <p:nvSpPr>
          <p:cNvPr id="14" name="Text 11"/>
          <p:cNvSpPr/>
          <p:nvPr/>
        </p:nvSpPr>
        <p:spPr>
          <a:xfrm>
            <a:off x="10319980" y="4728091"/>
            <a:ext cx="2672001" cy="333970"/>
          </a:xfrm>
          <a:prstGeom prst="rect">
            <a:avLst/>
          </a:prstGeom>
          <a:noFill/>
          <a:ln/>
        </p:spPr>
        <p:txBody>
          <a:bodyPr wrap="none" lIns="0" tIns="0" rIns="0" bIns="0" rtlCol="0" anchor="t"/>
          <a:lstStyle/>
          <a:p>
            <a:pPr indent="0" marL="0">
              <a:lnSpc>
                <a:spcPts val="2600"/>
              </a:lnSpc>
              <a:buNone/>
            </a:pPr>
            <a:r>
              <a:rPr lang="en-US" sz="2100" spc="-42" kern="0" dirty="0">
                <a:solidFill>
                  <a:srgbClr val="272525"/>
                </a:solidFill>
                <a:latin typeface="Source Serif Pro" pitchFamily="34" charset="0"/>
                <a:ea typeface="Source Serif Pro" pitchFamily="34" charset="-122"/>
                <a:cs typeface="Source Serif Pro" pitchFamily="34" charset="-120"/>
              </a:rPr>
              <a:t>Develop Models</a:t>
            </a:r>
            <a:endParaRPr lang="en-US" sz="2100" dirty="0"/>
          </a:p>
        </p:txBody>
      </p:sp>
      <p:sp>
        <p:nvSpPr>
          <p:cNvPr id="15" name="Text 12"/>
          <p:cNvSpPr/>
          <p:nvPr/>
        </p:nvSpPr>
        <p:spPr>
          <a:xfrm>
            <a:off x="10319980" y="5198269"/>
            <a:ext cx="3341489" cy="1090136"/>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Create classification models using various algorithms and deep learning.</a:t>
            </a:r>
            <a:endParaRPr lang="en-US" sz="1750" dirty="0"/>
          </a:p>
        </p:txBody>
      </p:sp>
      <p:sp>
        <p:nvSpPr>
          <p:cNvPr id="16" name="Shape 13"/>
          <p:cNvSpPr/>
          <p:nvPr/>
        </p:nvSpPr>
        <p:spPr>
          <a:xfrm>
            <a:off x="968693" y="6770965"/>
            <a:ext cx="511016" cy="511016"/>
          </a:xfrm>
          <a:prstGeom prst="roundRect">
            <a:avLst>
              <a:gd name="adj" fmla="val 18667"/>
            </a:avLst>
          </a:prstGeom>
          <a:solidFill>
            <a:srgbClr val="F4D4F7"/>
          </a:solidFill>
          <a:ln w="7620">
            <a:solidFill>
              <a:srgbClr val="DABADD"/>
            </a:solidFill>
            <a:prstDash val="solid"/>
          </a:ln>
        </p:spPr>
      </p:sp>
      <p:sp>
        <p:nvSpPr>
          <p:cNvPr id="17" name="Text 14"/>
          <p:cNvSpPr/>
          <p:nvPr/>
        </p:nvSpPr>
        <p:spPr>
          <a:xfrm>
            <a:off x="1144072" y="6866096"/>
            <a:ext cx="160258" cy="320635"/>
          </a:xfrm>
          <a:prstGeom prst="rect">
            <a:avLst/>
          </a:prstGeom>
          <a:noFill/>
          <a:ln/>
        </p:spPr>
        <p:txBody>
          <a:bodyPr wrap="none" lIns="0" tIns="0" rIns="0" bIns="0" rtlCol="0" anchor="t"/>
          <a:lstStyle/>
          <a:p>
            <a:pPr algn="ctr" indent="0" marL="0">
              <a:lnSpc>
                <a:spcPts val="2500"/>
              </a:lnSpc>
              <a:buNone/>
            </a:pPr>
            <a:r>
              <a:rPr lang="en-US" sz="2500" spc="-50" kern="0" dirty="0">
                <a:solidFill>
                  <a:srgbClr val="272525"/>
                </a:solidFill>
                <a:latin typeface="Source Serif Pro" pitchFamily="34" charset="0"/>
                <a:ea typeface="Source Serif Pro" pitchFamily="34" charset="-122"/>
                <a:cs typeface="Source Serif Pro" pitchFamily="34" charset="-120"/>
              </a:rPr>
              <a:t>4</a:t>
            </a:r>
            <a:endParaRPr lang="en-US" sz="2500" dirty="0"/>
          </a:p>
        </p:txBody>
      </p:sp>
      <p:sp>
        <p:nvSpPr>
          <p:cNvPr id="18" name="Text 15"/>
          <p:cNvSpPr/>
          <p:nvPr/>
        </p:nvSpPr>
        <p:spPr>
          <a:xfrm>
            <a:off x="1706761" y="6770965"/>
            <a:ext cx="2672001" cy="333970"/>
          </a:xfrm>
          <a:prstGeom prst="rect">
            <a:avLst/>
          </a:prstGeom>
          <a:noFill/>
          <a:ln/>
        </p:spPr>
        <p:txBody>
          <a:bodyPr wrap="none" lIns="0" tIns="0" rIns="0" bIns="0" rtlCol="0" anchor="t"/>
          <a:lstStyle/>
          <a:p>
            <a:pPr indent="0" marL="0">
              <a:lnSpc>
                <a:spcPts val="2600"/>
              </a:lnSpc>
              <a:buNone/>
            </a:pPr>
            <a:r>
              <a:rPr lang="en-US" sz="2100" spc="-42" kern="0" dirty="0">
                <a:solidFill>
                  <a:srgbClr val="272525"/>
                </a:solidFill>
                <a:latin typeface="Source Serif Pro" pitchFamily="34" charset="0"/>
                <a:ea typeface="Source Serif Pro" pitchFamily="34" charset="-122"/>
                <a:cs typeface="Source Serif Pro" pitchFamily="34" charset="-120"/>
              </a:rPr>
              <a:t>Deploy Solution</a:t>
            </a:r>
            <a:endParaRPr lang="en-US" sz="2100" dirty="0"/>
          </a:p>
        </p:txBody>
      </p:sp>
      <p:sp>
        <p:nvSpPr>
          <p:cNvPr id="19" name="Text 16"/>
          <p:cNvSpPr/>
          <p:nvPr/>
        </p:nvSpPr>
        <p:spPr>
          <a:xfrm>
            <a:off x="1706761" y="7241143"/>
            <a:ext cx="11954827" cy="363379"/>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Deploy the best model via Streamlit for real-time predictions.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68693" y="673179"/>
            <a:ext cx="5750481" cy="718780"/>
          </a:xfrm>
          <a:prstGeom prst="rect">
            <a:avLst/>
          </a:prstGeom>
          <a:noFill/>
          <a:ln/>
        </p:spPr>
        <p:txBody>
          <a:bodyPr wrap="none" lIns="0" tIns="0" rIns="0" bIns="0" rtlCol="0" anchor="t"/>
          <a:lstStyle/>
          <a:p>
            <a:pPr indent="0" marL="0">
              <a:lnSpc>
                <a:spcPts val="5650"/>
              </a:lnSpc>
              <a:buNone/>
            </a:pPr>
            <a:r>
              <a:rPr lang="en-US" sz="4500" spc="-91" kern="0" dirty="0">
                <a:solidFill>
                  <a:srgbClr val="D73AD7"/>
                </a:solidFill>
                <a:latin typeface="Source Serif Pro" pitchFamily="34" charset="0"/>
                <a:ea typeface="Source Serif Pro" pitchFamily="34" charset="-122"/>
                <a:cs typeface="Source Serif Pro" pitchFamily="34" charset="-120"/>
              </a:rPr>
              <a:t>Project Objective</a:t>
            </a:r>
            <a:endParaRPr lang="en-US" sz="4500" dirty="0"/>
          </a:p>
        </p:txBody>
      </p:sp>
      <p:sp>
        <p:nvSpPr>
          <p:cNvPr id="3" name="Text 1"/>
          <p:cNvSpPr/>
          <p:nvPr/>
        </p:nvSpPr>
        <p:spPr>
          <a:xfrm>
            <a:off x="968693" y="1880711"/>
            <a:ext cx="12692896" cy="391001"/>
          </a:xfrm>
          <a:prstGeom prst="rect">
            <a:avLst/>
          </a:prstGeom>
          <a:noFill/>
          <a:ln/>
        </p:spPr>
        <p:txBody>
          <a:bodyPr wrap="none" lIns="0" tIns="0" rIns="0" bIns="0" rtlCol="0" anchor="t"/>
          <a:lstStyle/>
          <a:p>
            <a:pPr indent="0" marL="0">
              <a:lnSpc>
                <a:spcPts val="3050"/>
              </a:lnSpc>
              <a:buNone/>
            </a:pPr>
            <a:r>
              <a:rPr lang="en-US" sz="1900" b="1" spc="-38" kern="0" dirty="0">
                <a:solidFill>
                  <a:srgbClr val="272525"/>
                </a:solidFill>
                <a:latin typeface="Source Sans Pro" pitchFamily="34" charset="0"/>
                <a:ea typeface="Source Sans Pro" pitchFamily="34" charset="-122"/>
                <a:cs typeface="Source Sans Pro" pitchFamily="34" charset="-120"/>
              </a:rPr>
              <a:t>Solving a Specific Problem</a:t>
            </a:r>
            <a:endParaRPr lang="en-US" sz="1900" dirty="0"/>
          </a:p>
        </p:txBody>
      </p:sp>
      <p:sp>
        <p:nvSpPr>
          <p:cNvPr id="4" name="Text 2"/>
          <p:cNvSpPr/>
          <p:nvPr/>
        </p:nvSpPr>
        <p:spPr>
          <a:xfrm>
            <a:off x="968693" y="2546628"/>
            <a:ext cx="12692896" cy="782003"/>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Source Sans Pro" pitchFamily="34" charset="0"/>
                <a:ea typeface="Source Sans Pro" pitchFamily="34" charset="-122"/>
                <a:cs typeface="Source Sans Pro" pitchFamily="34" charset="-120"/>
              </a:rPr>
              <a:t>The main purpose of the project is to analyze why employees leave their jobs and to create early warning systems to prevent these departures. </a:t>
            </a:r>
            <a:endParaRPr lang="en-US" sz="1900" dirty="0"/>
          </a:p>
        </p:txBody>
      </p:sp>
      <p:sp>
        <p:nvSpPr>
          <p:cNvPr id="5" name="Text 3"/>
          <p:cNvSpPr/>
          <p:nvPr/>
        </p:nvSpPr>
        <p:spPr>
          <a:xfrm>
            <a:off x="968693" y="3603546"/>
            <a:ext cx="12692896" cy="1564005"/>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Source Sans Pro" pitchFamily="34" charset="0"/>
                <a:ea typeface="Source Sans Pro" pitchFamily="34" charset="-122"/>
                <a:cs typeface="Source Sans Pro" pitchFamily="34" charset="-120"/>
              </a:rPr>
              <a:t>Increasing Employee Loyalty: Identifying employees at high risk of churn and taking the necessary steps to increase their job satisfaction and commitment.</a:t>
            </a:r>
            <a:pPr indent="0" marL="0">
              <a:lnSpc>
                <a:spcPts val="3050"/>
              </a:lnSpc>
              <a:buNone/>
            </a:pPr>
            <a:r>
              <a:rPr lang="en-US" sz="1900" spc="-38" kern="0" dirty="0">
                <a:solidFill>
                  <a:srgbClr val="272525"/>
                </a:solidFill>
                <a:latin typeface="Source Sans Pro" pitchFamily="34" charset="0"/>
                <a:ea typeface="Source Sans Pro" pitchFamily="34" charset="-122"/>
                <a:cs typeface="Source Sans Pro" pitchFamily="34" charset="-120"/>
              </a:rPr>
              <a:t>
</a:t>
            </a:r>
            <a:pPr indent="0" marL="0">
              <a:lnSpc>
                <a:spcPts val="3050"/>
              </a:lnSpc>
              <a:buNone/>
            </a:pPr>
            <a:r>
              <a:rPr lang="en-US" sz="1900" spc="-38" kern="0" dirty="0">
                <a:solidFill>
                  <a:srgbClr val="272525"/>
                </a:solidFill>
                <a:latin typeface="Source Sans Pro" pitchFamily="34" charset="0"/>
                <a:ea typeface="Source Sans Pro" pitchFamily="34" charset="-122"/>
                <a:cs typeface="Source Sans Pro" pitchFamily="34" charset="-120"/>
              </a:rPr>
              <a:t>Reducing Costs: Recruitment, training and adaptation processes that occur due to employee loss are quite costly. To reduce these costs, reduce the churn rate. </a:t>
            </a:r>
            <a:endParaRPr lang="en-US" sz="1900" dirty="0"/>
          </a:p>
        </p:txBody>
      </p:sp>
      <p:sp>
        <p:nvSpPr>
          <p:cNvPr id="6" name="Text 4"/>
          <p:cNvSpPr/>
          <p:nvPr/>
        </p:nvSpPr>
        <p:spPr>
          <a:xfrm>
            <a:off x="968693" y="5442466"/>
            <a:ext cx="12692896" cy="391001"/>
          </a:xfrm>
          <a:prstGeom prst="rect">
            <a:avLst/>
          </a:prstGeom>
          <a:noFill/>
          <a:ln/>
        </p:spPr>
        <p:txBody>
          <a:bodyPr wrap="none" lIns="0" tIns="0" rIns="0" bIns="0" rtlCol="0" anchor="t"/>
          <a:lstStyle/>
          <a:p>
            <a:pPr indent="0" marL="0">
              <a:lnSpc>
                <a:spcPts val="3050"/>
              </a:lnSpc>
              <a:buNone/>
            </a:pPr>
            <a:r>
              <a:rPr lang="en-US" sz="1900" spc="-38" kern="0" dirty="0">
                <a:solidFill>
                  <a:srgbClr val="272525"/>
                </a:solidFill>
                <a:latin typeface="Source Sans Pro" pitchFamily="34" charset="0"/>
                <a:ea typeface="Source Sans Pro" pitchFamily="34" charset="-122"/>
                <a:cs typeface="Source Sans Pro" pitchFamily="34" charset="-120"/>
              </a:rPr>
              <a:t>Protecting Critical Talent: Preventing highly skilled and strategically important employees from leaving the company. </a:t>
            </a:r>
            <a:endParaRPr lang="en-US" sz="1900" dirty="0"/>
          </a:p>
        </p:txBody>
      </p:sp>
      <p:sp>
        <p:nvSpPr>
          <p:cNvPr id="7" name="Text 5"/>
          <p:cNvSpPr/>
          <p:nvPr/>
        </p:nvSpPr>
        <p:spPr>
          <a:xfrm>
            <a:off x="968693" y="6108383"/>
            <a:ext cx="12692896" cy="782003"/>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Source Sans Pro" pitchFamily="34" charset="0"/>
                <a:ea typeface="Source Sans Pro" pitchFamily="34" charset="-122"/>
                <a:cs typeface="Source Sans Pro" pitchFamily="34" charset="-120"/>
              </a:rPr>
              <a:t>Developing Human Resources Strategies: Optimizing human resources processes by determining the reasons for turnover tendencies based on analysis results.</a:t>
            </a:r>
            <a:endParaRPr lang="en-US" sz="1900" dirty="0"/>
          </a:p>
        </p:txBody>
      </p:sp>
      <p:sp>
        <p:nvSpPr>
          <p:cNvPr id="8" name="Text 6"/>
          <p:cNvSpPr/>
          <p:nvPr/>
        </p:nvSpPr>
        <p:spPr>
          <a:xfrm>
            <a:off x="968693" y="7165300"/>
            <a:ext cx="12692896" cy="391001"/>
          </a:xfrm>
          <a:prstGeom prst="rect">
            <a:avLst/>
          </a:prstGeom>
          <a:noFill/>
          <a:ln/>
        </p:spPr>
        <p:txBody>
          <a:bodyPr wrap="none" lIns="0" tIns="0" rIns="0" bIns="0" rtlCol="0" anchor="t"/>
          <a:lstStyle/>
          <a:p>
            <a:pPr indent="0" marL="0">
              <a:lnSpc>
                <a:spcPts val="3050"/>
              </a:lnSpc>
              <a:buNone/>
            </a:pP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580436"/>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Project Objectives</a:t>
            </a:r>
            <a:endParaRPr lang="en-US" sz="4550" dirty="0"/>
          </a:p>
        </p:txBody>
      </p:sp>
      <p:sp>
        <p:nvSpPr>
          <p:cNvPr id="4" name="Shape 1"/>
          <p:cNvSpPr/>
          <p:nvPr/>
        </p:nvSpPr>
        <p:spPr>
          <a:xfrm>
            <a:off x="864037" y="2954417"/>
            <a:ext cx="555427" cy="555427"/>
          </a:xfrm>
          <a:prstGeom prst="roundRect">
            <a:avLst>
              <a:gd name="adj" fmla="val 18669"/>
            </a:avLst>
          </a:prstGeom>
          <a:solidFill>
            <a:srgbClr val="F4D4F7"/>
          </a:solidFill>
          <a:ln w="15240">
            <a:solidFill>
              <a:srgbClr val="DABADD"/>
            </a:solidFill>
            <a:prstDash val="solid"/>
          </a:ln>
        </p:spPr>
      </p:sp>
      <p:sp>
        <p:nvSpPr>
          <p:cNvPr id="5" name="Text 2"/>
          <p:cNvSpPr/>
          <p:nvPr/>
        </p:nvSpPr>
        <p:spPr>
          <a:xfrm>
            <a:off x="1054537" y="3057882"/>
            <a:ext cx="174308" cy="348496"/>
          </a:xfrm>
          <a:prstGeom prst="rect">
            <a:avLst/>
          </a:prstGeom>
          <a:noFill/>
          <a:ln/>
        </p:spPr>
        <p:txBody>
          <a:bodyPr wrap="none" lIns="0" tIns="0" rIns="0" bIns="0" rtlCol="0" anchor="t"/>
          <a:lstStyle/>
          <a:p>
            <a:pPr algn="ctr" indent="0" marL="0">
              <a:lnSpc>
                <a:spcPts val="2700"/>
              </a:lnSpc>
              <a:buNone/>
            </a:pPr>
            <a:r>
              <a:rPr lang="en-US" sz="2700" spc="-55" kern="0" dirty="0">
                <a:solidFill>
                  <a:srgbClr val="272525"/>
                </a:solidFill>
                <a:latin typeface="Source Serif Pro" pitchFamily="34" charset="0"/>
                <a:ea typeface="Source Serif Pro" pitchFamily="34" charset="-122"/>
                <a:cs typeface="Source Serif Pro" pitchFamily="34" charset="-120"/>
              </a:rPr>
              <a:t>1</a:t>
            </a:r>
            <a:endParaRPr lang="en-US" sz="2700" dirty="0"/>
          </a:p>
        </p:txBody>
      </p:sp>
      <p:sp>
        <p:nvSpPr>
          <p:cNvPr id="6" name="Text 3"/>
          <p:cNvSpPr/>
          <p:nvPr/>
        </p:nvSpPr>
        <p:spPr>
          <a:xfrm>
            <a:off x="1666280" y="2954417"/>
            <a:ext cx="3611047"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Identify high-risk employees</a:t>
            </a:r>
            <a:endParaRPr lang="en-US" sz="2250" dirty="0"/>
          </a:p>
        </p:txBody>
      </p:sp>
      <p:sp>
        <p:nvSpPr>
          <p:cNvPr id="7" name="Text 4"/>
          <p:cNvSpPr/>
          <p:nvPr/>
        </p:nvSpPr>
        <p:spPr>
          <a:xfrm>
            <a:off x="1666280" y="3465671"/>
            <a:ext cx="6613684"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and implement strategies to boost satisfaction.</a:t>
            </a:r>
            <a:endParaRPr lang="en-US" sz="1900" dirty="0"/>
          </a:p>
        </p:txBody>
      </p:sp>
      <p:sp>
        <p:nvSpPr>
          <p:cNvPr id="8" name="Shape 5"/>
          <p:cNvSpPr/>
          <p:nvPr/>
        </p:nvSpPr>
        <p:spPr>
          <a:xfrm>
            <a:off x="864037" y="4385191"/>
            <a:ext cx="555427" cy="555427"/>
          </a:xfrm>
          <a:prstGeom prst="roundRect">
            <a:avLst>
              <a:gd name="adj" fmla="val 18669"/>
            </a:avLst>
          </a:prstGeom>
          <a:solidFill>
            <a:srgbClr val="F4D4F7"/>
          </a:solidFill>
          <a:ln w="15240">
            <a:solidFill>
              <a:srgbClr val="DABADD"/>
            </a:solidFill>
            <a:prstDash val="solid"/>
          </a:ln>
        </p:spPr>
      </p:sp>
      <p:sp>
        <p:nvSpPr>
          <p:cNvPr id="9" name="Text 6"/>
          <p:cNvSpPr/>
          <p:nvPr/>
        </p:nvSpPr>
        <p:spPr>
          <a:xfrm>
            <a:off x="1054537" y="4488656"/>
            <a:ext cx="174308" cy="348496"/>
          </a:xfrm>
          <a:prstGeom prst="rect">
            <a:avLst/>
          </a:prstGeom>
          <a:noFill/>
          <a:ln/>
        </p:spPr>
        <p:txBody>
          <a:bodyPr wrap="none" lIns="0" tIns="0" rIns="0" bIns="0" rtlCol="0" anchor="t"/>
          <a:lstStyle/>
          <a:p>
            <a:pPr algn="ctr" indent="0" marL="0">
              <a:lnSpc>
                <a:spcPts val="2700"/>
              </a:lnSpc>
              <a:buNone/>
            </a:pPr>
            <a:r>
              <a:rPr lang="en-US" sz="2700" spc="-55" kern="0" dirty="0">
                <a:solidFill>
                  <a:srgbClr val="272525"/>
                </a:solidFill>
                <a:latin typeface="Source Serif Pro" pitchFamily="34" charset="0"/>
                <a:ea typeface="Source Serif Pro" pitchFamily="34" charset="-122"/>
                <a:cs typeface="Source Serif Pro" pitchFamily="34" charset="-120"/>
              </a:rPr>
              <a:t>2</a:t>
            </a:r>
            <a:endParaRPr lang="en-US" sz="2700" dirty="0"/>
          </a:p>
        </p:txBody>
      </p:sp>
      <p:sp>
        <p:nvSpPr>
          <p:cNvPr id="10" name="Text 7"/>
          <p:cNvSpPr/>
          <p:nvPr/>
        </p:nvSpPr>
        <p:spPr>
          <a:xfrm>
            <a:off x="1666280" y="4385191"/>
            <a:ext cx="5101947"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Minimize recruitment and training costs</a:t>
            </a:r>
            <a:endParaRPr lang="en-US" sz="2250" dirty="0"/>
          </a:p>
        </p:txBody>
      </p:sp>
      <p:sp>
        <p:nvSpPr>
          <p:cNvPr id="11" name="Text 8"/>
          <p:cNvSpPr/>
          <p:nvPr/>
        </p:nvSpPr>
        <p:spPr>
          <a:xfrm>
            <a:off x="1666280" y="4896445"/>
            <a:ext cx="6613684"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by lowering churn rate.</a:t>
            </a:r>
            <a:endParaRPr lang="en-US" sz="1900" dirty="0"/>
          </a:p>
        </p:txBody>
      </p:sp>
      <p:sp>
        <p:nvSpPr>
          <p:cNvPr id="12" name="Shape 9"/>
          <p:cNvSpPr/>
          <p:nvPr/>
        </p:nvSpPr>
        <p:spPr>
          <a:xfrm>
            <a:off x="864037" y="5815965"/>
            <a:ext cx="555427" cy="555427"/>
          </a:xfrm>
          <a:prstGeom prst="roundRect">
            <a:avLst>
              <a:gd name="adj" fmla="val 18669"/>
            </a:avLst>
          </a:prstGeom>
          <a:solidFill>
            <a:srgbClr val="F4D4F7"/>
          </a:solidFill>
          <a:ln w="15240">
            <a:solidFill>
              <a:srgbClr val="DABADD"/>
            </a:solidFill>
            <a:prstDash val="solid"/>
          </a:ln>
        </p:spPr>
      </p:sp>
      <p:sp>
        <p:nvSpPr>
          <p:cNvPr id="13" name="Text 10"/>
          <p:cNvSpPr/>
          <p:nvPr/>
        </p:nvSpPr>
        <p:spPr>
          <a:xfrm>
            <a:off x="1054537" y="5919430"/>
            <a:ext cx="174308" cy="348496"/>
          </a:xfrm>
          <a:prstGeom prst="rect">
            <a:avLst/>
          </a:prstGeom>
          <a:noFill/>
          <a:ln/>
        </p:spPr>
        <p:txBody>
          <a:bodyPr wrap="none" lIns="0" tIns="0" rIns="0" bIns="0" rtlCol="0" anchor="t"/>
          <a:lstStyle/>
          <a:p>
            <a:pPr algn="ctr" indent="0" marL="0">
              <a:lnSpc>
                <a:spcPts val="2700"/>
              </a:lnSpc>
              <a:buNone/>
            </a:pPr>
            <a:r>
              <a:rPr lang="en-US" sz="2700" spc="-55" kern="0" dirty="0">
                <a:solidFill>
                  <a:srgbClr val="272525"/>
                </a:solidFill>
                <a:latin typeface="Source Serif Pro" pitchFamily="34" charset="0"/>
                <a:ea typeface="Source Serif Pro" pitchFamily="34" charset="-122"/>
                <a:cs typeface="Source Serif Pro" pitchFamily="34" charset="-120"/>
              </a:rPr>
              <a:t>3</a:t>
            </a:r>
            <a:endParaRPr lang="en-US" sz="2700" dirty="0"/>
          </a:p>
        </p:txBody>
      </p:sp>
      <p:sp>
        <p:nvSpPr>
          <p:cNvPr id="14" name="Text 11"/>
          <p:cNvSpPr/>
          <p:nvPr/>
        </p:nvSpPr>
        <p:spPr>
          <a:xfrm>
            <a:off x="1666280" y="5815965"/>
            <a:ext cx="6613684" cy="726281"/>
          </a:xfrm>
          <a:prstGeom prst="rect">
            <a:avLst/>
          </a:prstGeom>
          <a:noFill/>
          <a:ln/>
        </p:spPr>
        <p:txBody>
          <a:bodyPr wrap="squar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Ensure retention of highly skilled and strategically vital employees</a:t>
            </a:r>
            <a:endParaRPr lang="en-US" sz="2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68693" y="519113"/>
            <a:ext cx="5303996" cy="555188"/>
          </a:xfrm>
          <a:prstGeom prst="rect">
            <a:avLst/>
          </a:prstGeom>
          <a:noFill/>
          <a:ln/>
        </p:spPr>
        <p:txBody>
          <a:bodyPr wrap="none" lIns="0" tIns="0" rIns="0" bIns="0" rtlCol="0" anchor="t"/>
          <a:lstStyle/>
          <a:p>
            <a:pPr indent="0" marL="0">
              <a:lnSpc>
                <a:spcPts val="4350"/>
              </a:lnSpc>
              <a:buNone/>
            </a:pPr>
            <a:r>
              <a:rPr lang="en-US" sz="3450" spc="-70" kern="0" dirty="0">
                <a:solidFill>
                  <a:srgbClr val="D73AD7"/>
                </a:solidFill>
                <a:latin typeface="Source Serif Pro" pitchFamily="34" charset="0"/>
                <a:ea typeface="Source Serif Pro" pitchFamily="34" charset="-122"/>
                <a:cs typeface="Source Serif Pro" pitchFamily="34" charset="-120"/>
              </a:rPr>
              <a:t>Content of the Trained Data</a:t>
            </a:r>
            <a:endParaRPr lang="en-US" sz="3450" dirty="0"/>
          </a:p>
        </p:txBody>
      </p:sp>
      <p:sp>
        <p:nvSpPr>
          <p:cNvPr id="3" name="Text 1"/>
          <p:cNvSpPr/>
          <p:nvPr/>
        </p:nvSpPr>
        <p:spPr>
          <a:xfrm>
            <a:off x="968693" y="1451848"/>
            <a:ext cx="12692896" cy="604123"/>
          </a:xfrm>
          <a:prstGeom prst="rect">
            <a:avLst/>
          </a:prstGeom>
          <a:noFill/>
          <a:ln/>
        </p:spPr>
        <p:txBody>
          <a:bodyPr wrap="squar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The CSV file titled "HR_Dataset" contains data about employees within a company, comprising a total of 14,999 records and 10 features. These features include both numerical and categorical data types. </a:t>
            </a:r>
            <a:endParaRPr lang="en-US" sz="1450" dirty="0"/>
          </a:p>
        </p:txBody>
      </p:sp>
      <p:sp>
        <p:nvSpPr>
          <p:cNvPr id="4" name="Text 2"/>
          <p:cNvSpPr/>
          <p:nvPr/>
        </p:nvSpPr>
        <p:spPr>
          <a:xfrm>
            <a:off x="968693" y="2268379"/>
            <a:ext cx="12692896" cy="302062"/>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Dataset Features: </a:t>
            </a:r>
            <a:endParaRPr lang="en-US" sz="1450" dirty="0"/>
          </a:p>
        </p:txBody>
      </p:sp>
      <p:sp>
        <p:nvSpPr>
          <p:cNvPr id="5" name="Text 3"/>
          <p:cNvSpPr/>
          <p:nvPr/>
        </p:nvSpPr>
        <p:spPr>
          <a:xfrm>
            <a:off x="968693" y="2782848"/>
            <a:ext cx="12692896" cy="302062"/>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1. satisfaction_level (float64): Represents the employee's job satisfaction level, with values ranging between 0 and 1. </a:t>
            </a:r>
            <a:endParaRPr lang="en-US" sz="1450" dirty="0"/>
          </a:p>
        </p:txBody>
      </p:sp>
      <p:sp>
        <p:nvSpPr>
          <p:cNvPr id="6" name="Text 4"/>
          <p:cNvSpPr/>
          <p:nvPr/>
        </p:nvSpPr>
        <p:spPr>
          <a:xfrm>
            <a:off x="968693" y="3297317"/>
            <a:ext cx="12692896" cy="302062"/>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2. last_evaluation (float64): Denotes the employee's most recent performance evaluation score, with values ranging between 0 and 1. </a:t>
            </a:r>
            <a:endParaRPr lang="en-US" sz="1450" dirty="0"/>
          </a:p>
        </p:txBody>
      </p:sp>
      <p:sp>
        <p:nvSpPr>
          <p:cNvPr id="7" name="Text 5"/>
          <p:cNvSpPr/>
          <p:nvPr/>
        </p:nvSpPr>
        <p:spPr>
          <a:xfrm>
            <a:off x="968693" y="3811786"/>
            <a:ext cx="12692896" cy="302062"/>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3. number_project (int64): Indicates the total number of projects the employee has worked on. </a:t>
            </a:r>
            <a:endParaRPr lang="en-US" sz="1450" dirty="0"/>
          </a:p>
        </p:txBody>
      </p:sp>
      <p:sp>
        <p:nvSpPr>
          <p:cNvPr id="8" name="Text 6"/>
          <p:cNvSpPr/>
          <p:nvPr/>
        </p:nvSpPr>
        <p:spPr>
          <a:xfrm>
            <a:off x="968693" y="4326255"/>
            <a:ext cx="12692896" cy="302062"/>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4. average_monthly_hours (int64): Reflects the employee's average monthly working hours. </a:t>
            </a:r>
            <a:endParaRPr lang="en-US" sz="1450" dirty="0"/>
          </a:p>
        </p:txBody>
      </p:sp>
      <p:sp>
        <p:nvSpPr>
          <p:cNvPr id="9" name="Text 7"/>
          <p:cNvSpPr/>
          <p:nvPr/>
        </p:nvSpPr>
        <p:spPr>
          <a:xfrm>
            <a:off x="968693" y="4840724"/>
            <a:ext cx="12692896" cy="302062"/>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5. time_spend_company (int64): Specifies the number of years the employee has spent with the company. </a:t>
            </a:r>
            <a:endParaRPr lang="en-US" sz="1450" dirty="0"/>
          </a:p>
        </p:txBody>
      </p:sp>
      <p:sp>
        <p:nvSpPr>
          <p:cNvPr id="10" name="Text 8"/>
          <p:cNvSpPr/>
          <p:nvPr/>
        </p:nvSpPr>
        <p:spPr>
          <a:xfrm>
            <a:off x="968693" y="5355193"/>
            <a:ext cx="12692896" cy="302062"/>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6. work_accident (int64): A binary variable indicating whether the employee has had a work-related accident (0: No, 1: Yes). </a:t>
            </a:r>
            <a:endParaRPr lang="en-US" sz="1450" dirty="0"/>
          </a:p>
        </p:txBody>
      </p:sp>
      <p:sp>
        <p:nvSpPr>
          <p:cNvPr id="11" name="Text 9"/>
          <p:cNvSpPr/>
          <p:nvPr/>
        </p:nvSpPr>
        <p:spPr>
          <a:xfrm>
            <a:off x="968693" y="5869662"/>
            <a:ext cx="12692896" cy="302062"/>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7. left (int64): Indicates the employee's status at the company (0: Still employed, 1: Left the company). </a:t>
            </a:r>
            <a:endParaRPr lang="en-US" sz="1450" dirty="0"/>
          </a:p>
        </p:txBody>
      </p:sp>
      <p:sp>
        <p:nvSpPr>
          <p:cNvPr id="12" name="Text 10"/>
          <p:cNvSpPr/>
          <p:nvPr/>
        </p:nvSpPr>
        <p:spPr>
          <a:xfrm>
            <a:off x="968693" y="6384131"/>
            <a:ext cx="12692896" cy="302062"/>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8. promotion_last_5years (int64): A binary variable indicating whether the employee was promoted in the last 5 years (0: No, 1: Yes). </a:t>
            </a:r>
            <a:endParaRPr lang="en-US" sz="1450" dirty="0"/>
          </a:p>
        </p:txBody>
      </p:sp>
      <p:sp>
        <p:nvSpPr>
          <p:cNvPr id="13" name="Text 11"/>
          <p:cNvSpPr/>
          <p:nvPr/>
        </p:nvSpPr>
        <p:spPr>
          <a:xfrm>
            <a:off x="968693" y="6898600"/>
            <a:ext cx="12692896" cy="302062"/>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9. departments (object): Specifies the department in which the employee works (categorical variable). </a:t>
            </a:r>
            <a:endParaRPr lang="en-US" sz="1450" dirty="0"/>
          </a:p>
        </p:txBody>
      </p:sp>
      <p:sp>
        <p:nvSpPr>
          <p:cNvPr id="14" name="Text 12"/>
          <p:cNvSpPr/>
          <p:nvPr/>
        </p:nvSpPr>
        <p:spPr>
          <a:xfrm>
            <a:off x="968693" y="7413069"/>
            <a:ext cx="12692896" cy="302062"/>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10. salary (object): Represents the employee's salary level, categorized as low, medium, or high.</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68693" y="755452"/>
            <a:ext cx="5541407" cy="509945"/>
          </a:xfrm>
          <a:prstGeom prst="rect">
            <a:avLst/>
          </a:prstGeom>
          <a:noFill/>
          <a:ln/>
        </p:spPr>
        <p:txBody>
          <a:bodyPr wrap="none" lIns="0" tIns="0" rIns="0" bIns="0" rtlCol="0" anchor="t"/>
          <a:lstStyle/>
          <a:p>
            <a:pPr indent="0" marL="0">
              <a:lnSpc>
                <a:spcPts val="4000"/>
              </a:lnSpc>
              <a:buNone/>
            </a:pPr>
            <a:r>
              <a:rPr lang="en-US" sz="3200" spc="-64" kern="0" dirty="0">
                <a:solidFill>
                  <a:srgbClr val="D73AD7"/>
                </a:solidFill>
                <a:latin typeface="Source Serif Pro" pitchFamily="34" charset="0"/>
                <a:ea typeface="Source Serif Pro" pitchFamily="34" charset="-122"/>
                <a:cs typeface="Source Serif Pro" pitchFamily="34" charset="-120"/>
              </a:rPr>
              <a:t>Description of the Dataset Used</a:t>
            </a:r>
            <a:endParaRPr lang="en-US" sz="3200" dirty="0"/>
          </a:p>
        </p:txBody>
      </p:sp>
      <p:sp>
        <p:nvSpPr>
          <p:cNvPr id="3" name="Text 1"/>
          <p:cNvSpPr/>
          <p:nvPr/>
        </p:nvSpPr>
        <p:spPr>
          <a:xfrm>
            <a:off x="1246108" y="1612225"/>
            <a:ext cx="12415480" cy="555069"/>
          </a:xfrm>
          <a:prstGeom prst="rect">
            <a:avLst/>
          </a:prstGeom>
          <a:noFill/>
          <a:ln/>
        </p:spPr>
        <p:txBody>
          <a:bodyPr wrap="squar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Dataset:</a:t>
            </a:r>
            <a:pPr algn="l" indent="0" marL="0">
              <a:lnSpc>
                <a:spcPts val="2150"/>
              </a:lnSpc>
              <a:buNone/>
            </a:pPr>
            <a:r>
              <a:rPr lang="en-US" sz="1350" spc="-27" kern="0" dirty="0">
                <a:solidFill>
                  <a:srgbClr val="272525"/>
                </a:solidFill>
                <a:latin typeface="Source Sans Pro" pitchFamily="34" charset="0"/>
                <a:ea typeface="Source Sans Pro" pitchFamily="34" charset="-122"/>
                <a:cs typeface="Source Sans Pro" pitchFamily="34" charset="-120"/>
              </a:rPr>
              <a:t> The dataset used in the project consists of observations and features collected to solve a specific problem. It may contain data on topics such as customer satisfaction, disease diagnosis, or fraud detection.</a:t>
            </a:r>
            <a:endParaRPr lang="en-US" sz="1350" dirty="0"/>
          </a:p>
        </p:txBody>
      </p:sp>
      <p:sp>
        <p:nvSpPr>
          <p:cNvPr id="4" name="Text 2"/>
          <p:cNvSpPr/>
          <p:nvPr/>
        </p:nvSpPr>
        <p:spPr>
          <a:xfrm>
            <a:off x="1246108" y="2227898"/>
            <a:ext cx="12415480" cy="555069"/>
          </a:xfrm>
          <a:prstGeom prst="rect">
            <a:avLst/>
          </a:prstGeom>
          <a:noFill/>
          <a:ln/>
        </p:spPr>
        <p:txBody>
          <a:bodyPr wrap="squar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Features:</a:t>
            </a:r>
            <a:pPr algn="l" indent="0" marL="0">
              <a:lnSpc>
                <a:spcPts val="2150"/>
              </a:lnSpc>
              <a:buNone/>
            </a:pPr>
            <a:r>
              <a:rPr lang="en-US" sz="1350" spc="-27" kern="0" dirty="0">
                <a:solidFill>
                  <a:srgbClr val="272525"/>
                </a:solidFill>
                <a:latin typeface="Source Sans Pro" pitchFamily="34" charset="0"/>
                <a:ea typeface="Source Sans Pro" pitchFamily="34" charset="-122"/>
                <a:cs typeface="Source Sans Pro" pitchFamily="34" charset="-120"/>
              </a:rPr>
              <a:t> The dataset includes various features (variables) for each observation. These features are crucial for the model to learn and generally consist of numerical or categorical data.</a:t>
            </a:r>
            <a:endParaRPr lang="en-US" sz="1350" dirty="0"/>
          </a:p>
        </p:txBody>
      </p:sp>
      <p:sp>
        <p:nvSpPr>
          <p:cNvPr id="5" name="Text 3"/>
          <p:cNvSpPr/>
          <p:nvPr/>
        </p:nvSpPr>
        <p:spPr>
          <a:xfrm>
            <a:off x="1246108" y="2843570"/>
            <a:ext cx="12415480" cy="277535"/>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Data Cleaning:</a:t>
            </a:r>
            <a:pPr algn="l" indent="0" marL="0">
              <a:lnSpc>
                <a:spcPts val="2150"/>
              </a:lnSpc>
              <a:buNone/>
            </a:pPr>
            <a:r>
              <a:rPr lang="en-US" sz="1350" spc="-27" kern="0" dirty="0">
                <a:solidFill>
                  <a:srgbClr val="272525"/>
                </a:solidFill>
                <a:latin typeface="Source Sans Pro" pitchFamily="34" charset="0"/>
                <a:ea typeface="Source Sans Pro" pitchFamily="34" charset="-122"/>
                <a:cs typeface="Source Sans Pro" pitchFamily="34" charset="-120"/>
              </a:rPr>
              <a:t> This stage includes the process of eliminating missing values, outliers, and inconsistencies to improve the quality of the dataset.</a:t>
            </a:r>
            <a:endParaRPr lang="en-US" sz="1350" dirty="0"/>
          </a:p>
        </p:txBody>
      </p:sp>
      <p:sp>
        <p:nvSpPr>
          <p:cNvPr id="6" name="Text 4"/>
          <p:cNvSpPr/>
          <p:nvPr/>
        </p:nvSpPr>
        <p:spPr>
          <a:xfrm>
            <a:off x="968693" y="3316129"/>
            <a:ext cx="12692896" cy="277535"/>
          </a:xfrm>
          <a:prstGeom prst="rect">
            <a:avLst/>
          </a:prstGeom>
          <a:noFill/>
          <a:ln/>
        </p:spPr>
        <p:txBody>
          <a:bodyPr wrap="none" lIns="0" tIns="0" rIns="0" bIns="0" rtlCol="0" anchor="t"/>
          <a:lstStyle/>
          <a:p>
            <a:pPr indent="0" marL="0">
              <a:lnSpc>
                <a:spcPts val="2150"/>
              </a:lnSpc>
              <a:buNone/>
            </a:pPr>
            <a:r>
              <a:rPr lang="en-US" sz="1350" b="1" spc="-27" kern="0" dirty="0">
                <a:solidFill>
                  <a:srgbClr val="272525"/>
                </a:solidFill>
                <a:latin typeface="Source Sans Pro" pitchFamily="34" charset="0"/>
                <a:ea typeface="Source Sans Pro" pitchFamily="34" charset="-122"/>
                <a:cs typeface="Source Sans Pro" pitchFamily="34" charset="-120"/>
              </a:rPr>
              <a:t>Findings Obtained During the Modeling Process</a:t>
            </a:r>
            <a:endParaRPr lang="en-US" sz="1350" dirty="0"/>
          </a:p>
        </p:txBody>
      </p:sp>
      <p:sp>
        <p:nvSpPr>
          <p:cNvPr id="7" name="Text 5"/>
          <p:cNvSpPr/>
          <p:nvPr/>
        </p:nvSpPr>
        <p:spPr>
          <a:xfrm>
            <a:off x="1246108" y="3788688"/>
            <a:ext cx="12415480" cy="277535"/>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Model Selection:</a:t>
            </a:r>
            <a:pPr algn="l" indent="0" marL="0">
              <a:lnSpc>
                <a:spcPts val="2150"/>
              </a:lnSpc>
              <a:buNone/>
            </a:pPr>
            <a:r>
              <a:rPr lang="en-US" sz="1350" spc="-27" kern="0" dirty="0">
                <a:solidFill>
                  <a:srgbClr val="272525"/>
                </a:solidFill>
                <a:latin typeface="Source Sans Pro" pitchFamily="34" charset="0"/>
                <a:ea typeface="Source Sans Pro" pitchFamily="34" charset="-122"/>
                <a:cs typeface="Source Sans Pro" pitchFamily="34" charset="-120"/>
              </a:rPr>
              <a:t> Different machine learning algorithms (e.g., Logistic Regression, Random Forest, XGBoost) are used to determine the model with the best performance.</a:t>
            </a:r>
            <a:endParaRPr lang="en-US" sz="1350" dirty="0"/>
          </a:p>
        </p:txBody>
      </p:sp>
      <p:sp>
        <p:nvSpPr>
          <p:cNvPr id="8" name="Text 6"/>
          <p:cNvSpPr/>
          <p:nvPr/>
        </p:nvSpPr>
        <p:spPr>
          <a:xfrm>
            <a:off x="1246108" y="4126825"/>
            <a:ext cx="12415480" cy="555069"/>
          </a:xfrm>
          <a:prstGeom prst="rect">
            <a:avLst/>
          </a:prstGeom>
          <a:noFill/>
          <a:ln/>
        </p:spPr>
        <p:txBody>
          <a:bodyPr wrap="squar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Training and Testing:</a:t>
            </a:r>
            <a:pPr algn="l" indent="0" marL="0">
              <a:lnSpc>
                <a:spcPts val="2150"/>
              </a:lnSpc>
              <a:buNone/>
            </a:pPr>
            <a:r>
              <a:rPr lang="en-US" sz="1350" spc="-27" kern="0" dirty="0">
                <a:solidFill>
                  <a:srgbClr val="272525"/>
                </a:solidFill>
                <a:latin typeface="Source Sans Pro" pitchFamily="34" charset="0"/>
                <a:ea typeface="Source Sans Pro" pitchFamily="34" charset="-122"/>
                <a:cs typeface="Source Sans Pro" pitchFamily="34" charset="-120"/>
              </a:rPr>
              <a:t> The dataset is split into training and test sets to evaluate the learning process and generalization ability of the model. Model parameters are optimized during the training process.</a:t>
            </a:r>
            <a:endParaRPr lang="en-US" sz="1350" dirty="0"/>
          </a:p>
        </p:txBody>
      </p:sp>
      <p:sp>
        <p:nvSpPr>
          <p:cNvPr id="9" name="Text 7"/>
          <p:cNvSpPr/>
          <p:nvPr/>
        </p:nvSpPr>
        <p:spPr>
          <a:xfrm>
            <a:off x="1246108" y="4742498"/>
            <a:ext cx="12415480" cy="277535"/>
          </a:xfrm>
          <a:prstGeom prst="rect">
            <a:avLst/>
          </a:prstGeom>
          <a:noFill/>
          <a:ln/>
        </p:spPr>
        <p:txBody>
          <a:bodyPr wrap="non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Performance Metrics:</a:t>
            </a:r>
            <a:pPr algn="l" indent="0" marL="0">
              <a:lnSpc>
                <a:spcPts val="2150"/>
              </a:lnSpc>
              <a:buNone/>
            </a:pPr>
            <a:r>
              <a:rPr lang="en-US" sz="1350" spc="-27" kern="0" dirty="0">
                <a:solidFill>
                  <a:srgbClr val="272525"/>
                </a:solidFill>
                <a:latin typeface="Source Sans Pro" pitchFamily="34" charset="0"/>
                <a:ea typeface="Source Sans Pro" pitchFamily="34" charset="-122"/>
                <a:cs typeface="Source Sans Pro" pitchFamily="34" charset="-120"/>
              </a:rPr>
              <a:t> Accuracy, F1 score, precision, recall, and similar metrics are used to measure the success of the model. These metrics indicate how well the model works.</a:t>
            </a:r>
            <a:endParaRPr lang="en-US" sz="1350" dirty="0"/>
          </a:p>
        </p:txBody>
      </p:sp>
      <p:sp>
        <p:nvSpPr>
          <p:cNvPr id="10" name="Text 8"/>
          <p:cNvSpPr/>
          <p:nvPr/>
        </p:nvSpPr>
        <p:spPr>
          <a:xfrm>
            <a:off x="968693" y="5215057"/>
            <a:ext cx="12692896" cy="277535"/>
          </a:xfrm>
          <a:prstGeom prst="rect">
            <a:avLst/>
          </a:prstGeom>
          <a:noFill/>
          <a:ln/>
        </p:spPr>
        <p:txBody>
          <a:bodyPr wrap="none" lIns="0" tIns="0" rIns="0" bIns="0" rtlCol="0" anchor="t"/>
          <a:lstStyle/>
          <a:p>
            <a:pPr indent="0" marL="0">
              <a:lnSpc>
                <a:spcPts val="2150"/>
              </a:lnSpc>
              <a:buNone/>
            </a:pPr>
            <a:r>
              <a:rPr lang="en-US" sz="1350" b="1" spc="-27" kern="0" dirty="0">
                <a:solidFill>
                  <a:srgbClr val="272525"/>
                </a:solidFill>
                <a:latin typeface="Source Sans Pro" pitchFamily="34" charset="0"/>
                <a:ea typeface="Source Sans Pro" pitchFamily="34" charset="-122"/>
                <a:cs typeface="Source Sans Pro" pitchFamily="34" charset="-120"/>
              </a:rPr>
              <a:t>Presentation of Results and Metrics</a:t>
            </a:r>
            <a:endParaRPr lang="en-US" sz="1350" dirty="0"/>
          </a:p>
        </p:txBody>
      </p:sp>
      <p:sp>
        <p:nvSpPr>
          <p:cNvPr id="11" name="Text 9"/>
          <p:cNvSpPr/>
          <p:nvPr/>
        </p:nvSpPr>
        <p:spPr>
          <a:xfrm>
            <a:off x="1246108" y="5687616"/>
            <a:ext cx="12415480" cy="555069"/>
          </a:xfrm>
          <a:prstGeom prst="rect">
            <a:avLst/>
          </a:prstGeom>
          <a:noFill/>
          <a:ln/>
        </p:spPr>
        <p:txBody>
          <a:bodyPr wrap="squar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Analysis of Results:</a:t>
            </a:r>
            <a:pPr algn="l" indent="0" marL="0">
              <a:lnSpc>
                <a:spcPts val="2150"/>
              </a:lnSpc>
              <a:buNone/>
            </a:pPr>
            <a:r>
              <a:rPr lang="en-US" sz="1350" spc="-27" kern="0" dirty="0">
                <a:solidFill>
                  <a:srgbClr val="272525"/>
                </a:solidFill>
                <a:latin typeface="Source Sans Pro" pitchFamily="34" charset="0"/>
                <a:ea typeface="Source Sans Pro" pitchFamily="34" charset="-122"/>
                <a:cs typeface="Source Sans Pro" pitchFamily="34" charset="-120"/>
              </a:rPr>
              <a:t> The obtained results reflect the model's performance and the characteristics of the dataset. These results are visualized through graphs and tables for better understanding.</a:t>
            </a:r>
            <a:endParaRPr lang="en-US" sz="1350" dirty="0"/>
          </a:p>
        </p:txBody>
      </p:sp>
      <p:sp>
        <p:nvSpPr>
          <p:cNvPr id="12" name="Text 10"/>
          <p:cNvSpPr/>
          <p:nvPr/>
        </p:nvSpPr>
        <p:spPr>
          <a:xfrm>
            <a:off x="1246108" y="6303288"/>
            <a:ext cx="12415480" cy="555069"/>
          </a:xfrm>
          <a:prstGeom prst="rect">
            <a:avLst/>
          </a:prstGeom>
          <a:noFill/>
          <a:ln/>
        </p:spPr>
        <p:txBody>
          <a:bodyPr wrap="squar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Evaluation of Metrics:</a:t>
            </a:r>
            <a:pPr algn="l" indent="0" marL="0">
              <a:lnSpc>
                <a:spcPts val="2150"/>
              </a:lnSpc>
              <a:buNone/>
            </a:pPr>
            <a:r>
              <a:rPr lang="en-US" sz="1350" spc="-27" kern="0" dirty="0">
                <a:solidFill>
                  <a:srgbClr val="272525"/>
                </a:solidFill>
                <a:latin typeface="Source Sans Pro" pitchFamily="34" charset="0"/>
                <a:ea typeface="Source Sans Pro" pitchFamily="34" charset="-122"/>
                <a:cs typeface="Source Sans Pro" pitchFamily="34" charset="-120"/>
              </a:rPr>
              <a:t> The performance metrics used are analyzed to determine the model's strengths and weaknesses. For example, a high accuracy rate indicates overall success, while a low recall value may indicate issues in predicting positive classes.</a:t>
            </a:r>
            <a:endParaRPr lang="en-US" sz="1350" dirty="0"/>
          </a:p>
        </p:txBody>
      </p:sp>
      <p:sp>
        <p:nvSpPr>
          <p:cNvPr id="13" name="Text 11"/>
          <p:cNvSpPr/>
          <p:nvPr/>
        </p:nvSpPr>
        <p:spPr>
          <a:xfrm>
            <a:off x="1246108" y="6918960"/>
            <a:ext cx="12415480" cy="555069"/>
          </a:xfrm>
          <a:prstGeom prst="rect">
            <a:avLst/>
          </a:prstGeom>
          <a:noFill/>
          <a:ln/>
        </p:spPr>
        <p:txBody>
          <a:bodyPr wrap="square" lIns="0" tIns="0" rIns="0" bIns="0" rtlCol="0" anchor="t"/>
          <a:lstStyle/>
          <a:p>
            <a:pPr algn="l" marL="342900" indent="-342900">
              <a:lnSpc>
                <a:spcPts val="2150"/>
              </a:lnSpc>
              <a:buSzPct val="100000"/>
              <a:buChar char="•"/>
            </a:pPr>
            <a:r>
              <a:rPr lang="en-US" sz="1350" b="1" spc="-27" kern="0" dirty="0">
                <a:solidFill>
                  <a:srgbClr val="272525"/>
                </a:solidFill>
                <a:latin typeface="Source Sans Pro" pitchFamily="34" charset="0"/>
                <a:ea typeface="Source Sans Pro" pitchFamily="34" charset="-122"/>
                <a:cs typeface="Source Sans Pro" pitchFamily="34" charset="-120"/>
              </a:rPr>
              <a:t>Interpretation of Results:</a:t>
            </a:r>
            <a:pPr algn="l" indent="0" marL="0">
              <a:lnSpc>
                <a:spcPts val="2150"/>
              </a:lnSpc>
              <a:buNone/>
            </a:pPr>
            <a:r>
              <a:rPr lang="en-US" sz="1350" spc="-27" kern="0" dirty="0">
                <a:solidFill>
                  <a:srgbClr val="272525"/>
                </a:solidFill>
                <a:latin typeface="Source Sans Pro" pitchFamily="34" charset="0"/>
                <a:ea typeface="Source Sans Pro" pitchFamily="34" charset="-122"/>
                <a:cs typeface="Source Sans Pro" pitchFamily="34" charset="-120"/>
              </a:rPr>
              <a:t> The results are interpreted in line with the project's objectives, explaining what the findings mean in a business or social context. This provides data-based insights to decision-makers.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2024-09-11T07:44:30Z</dcterms:created>
  <dcterms:modified xsi:type="dcterms:W3CDTF">2024-09-11T07:44:30Z</dcterms:modified>
</cp:coreProperties>
</file>